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59" r:id="rId4"/>
    <p:sldId id="353" r:id="rId5"/>
    <p:sldId id="354" r:id="rId6"/>
    <p:sldId id="261" r:id="rId7"/>
    <p:sldId id="267" r:id="rId8"/>
    <p:sldId id="280" r:id="rId9"/>
    <p:sldId id="356" r:id="rId10"/>
    <p:sldId id="260" r:id="rId11"/>
    <p:sldId id="269" r:id="rId12"/>
    <p:sldId id="266" r:id="rId13"/>
    <p:sldId id="270" r:id="rId14"/>
    <p:sldId id="262" r:id="rId15"/>
    <p:sldId id="285" r:id="rId16"/>
    <p:sldId id="282" r:id="rId17"/>
    <p:sldId id="283" r:id="rId18"/>
    <p:sldId id="284" r:id="rId19"/>
    <p:sldId id="286" r:id="rId20"/>
    <p:sldId id="273" r:id="rId21"/>
    <p:sldId id="355" r:id="rId22"/>
    <p:sldId id="350" r:id="rId23"/>
    <p:sldId id="278" r:id="rId24"/>
    <p:sldId id="275" r:id="rId25"/>
    <p:sldId id="274" r:id="rId26"/>
    <p:sldId id="279" r:id="rId27"/>
    <p:sldId id="264" r:id="rId28"/>
    <p:sldId id="347" r:id="rId29"/>
    <p:sldId id="288" r:id="rId30"/>
    <p:sldId id="265" r:id="rId31"/>
    <p:sldId id="348" r:id="rId32"/>
    <p:sldId id="291" r:id="rId33"/>
    <p:sldId id="268" r:id="rId34"/>
    <p:sldId id="349" r:id="rId35"/>
    <p:sldId id="290" r:id="rId36"/>
    <p:sldId id="287" r:id="rId37"/>
    <p:sldId id="352" r:id="rId38"/>
    <p:sldId id="281" r:id="rId39"/>
  </p:sldIdLst>
  <p:sldSz cx="12192000" cy="6858000"/>
  <p:notesSz cx="6858000" cy="9144000"/>
  <p:defaultTextStyle>
    <a:defPPr>
      <a:defRPr lang="de-DE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+mn-ea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+mn-ea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+mn-ea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52548-9AC3-4EA4-B141-20B7FAAE2AF8}" v="198" dt="2021-02-23T16:38:26.748"/>
    <p1510:client id="{35D66DEC-FF2C-49CD-987D-47F40AE6C190}" v="7" dt="2021-02-23T17:05:36.559"/>
    <p1510:client id="{39EAEEE2-AE3E-4F30-B5F0-39B4101722AF}" v="5676" dt="2021-02-23T21:12:28.690"/>
    <p1510:client id="{570CAFBA-CD09-44C8-8339-1FA32EE8359F}" v="391" dt="2021-02-23T11:19:08.450"/>
    <p1510:client id="{F0DC9435-4283-4E89-B64E-9D4496F2E2AF}" v="16" dt="2021-02-23T17:14:02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8B482-9F28-41D3-8C2A-FAAABEDF4EA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27B8E-34FB-4333-9A79-B449818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9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7B8E-34FB-4333-9A79-B449818F2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7B8E-34FB-4333-9A79-B449818F27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4E8A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963084" y="2906713"/>
            <a:ext cx="10363200" cy="1500187"/>
          </a:xfrm>
        </p:spPr>
        <p:txBody>
          <a:bodyPr lIns="0"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zh-CN" altLang="en-US"/>
              <a:t>单击此处编辑母版文本样式</a:t>
            </a:r>
          </a:p>
          <a:p>
            <a:pPr lvl="1">
              <a:defRPr/>
            </a:pPr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15766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11433045" y="141289"/>
            <a:ext cx="4732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8EEE8D9B-E95C-43B8-A9F5-02EB95FB5BF3}" type="slidenum">
              <a:rPr lang="de-DE" sz="1100" b="1">
                <a:solidFill>
                  <a:schemeClr val="bg1"/>
                </a:solidFill>
                <a:latin typeface="Arial"/>
              </a:rPr>
              <a:t>‹#›</a:t>
            </a:fld>
            <a:endParaRPr lang="de-DE" sz="1100" b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 marL="0" indent="0">
              <a:spcAft>
                <a:spcPts val="600"/>
              </a:spcAft>
              <a:buNone/>
              <a:defRPr b="1">
                <a:solidFill>
                  <a:srgbClr val="004E8A"/>
                </a:solidFill>
              </a:defRPr>
            </a:lvl1pPr>
            <a:lvl2pPr>
              <a:spcAft>
                <a:spcPts val="600"/>
              </a:spcAft>
              <a:defRPr b="1"/>
            </a:lvl2pPr>
            <a:lvl3pPr>
              <a:spcAft>
                <a:spcPts val="600"/>
              </a:spcAft>
              <a:defRPr b="1"/>
            </a:lvl3pPr>
            <a:lvl4pPr>
              <a:spcAft>
                <a:spcPts val="600"/>
              </a:spcAft>
              <a:defRPr b="1"/>
            </a:lvl4pPr>
            <a:lvl5pPr>
              <a:spcAft>
                <a:spcPts val="600"/>
              </a:spcAft>
              <a:defRPr b="1"/>
            </a:lvl5pPr>
          </a:lstStyle>
          <a:p>
            <a:pPr lvl="0">
              <a:defRPr/>
            </a:pPr>
            <a:r>
              <a:rPr lang="zh-CN" altLang="en-US" dirty="0"/>
              <a:t>单击此处编辑母版文本样式</a:t>
            </a:r>
          </a:p>
          <a:p>
            <a:pPr lvl="1">
              <a:defRPr/>
            </a:pPr>
            <a:r>
              <a:rPr lang="zh-CN" altLang="en-US" dirty="0"/>
              <a:t>二级</a:t>
            </a:r>
          </a:p>
          <a:p>
            <a:pPr lvl="2">
              <a:defRPr/>
            </a:pPr>
            <a:r>
              <a:rPr lang="zh-CN" altLang="en-US" dirty="0"/>
              <a:t>三级</a:t>
            </a:r>
          </a:p>
          <a:p>
            <a:pPr lvl="3">
              <a:defRPr/>
            </a:pPr>
            <a:r>
              <a:rPr lang="zh-CN" altLang="en-US" dirty="0"/>
              <a:t>四级</a:t>
            </a:r>
          </a:p>
          <a:p>
            <a:pPr lvl="4">
              <a:defRPr/>
            </a:pPr>
            <a:r>
              <a:rPr lang="zh-CN" altLang="en-US" dirty="0"/>
              <a:t>五级</a:t>
            </a:r>
            <a:endParaRPr lang="de-DE" dirty="0"/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 altLang="en-US"/>
              <a:t>单击此处编辑母版标题样式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66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396000" y="3245695"/>
            <a:ext cx="5400000" cy="14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708B2-A353-47C7-BE1B-B6C045E9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BCB11-B1AA-4841-8D38-E7B913CD4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F4DCA-3478-4045-A637-DA8AE257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F1ED-6CB6-45D9-853E-51F8F794D11C}" type="datetimeFigureOut">
              <a:rPr lang="de-DE" smtClean="0"/>
              <a:t>23.02.2021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69031-5CA0-4FAA-9E73-18649670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26FA20-4A4D-4474-A0B1-6F3E70A7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4561-72B4-4889-9AB4-00BBD4B66B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0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334434" y="368300"/>
            <a:ext cx="11523133" cy="1081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de-DE">
              <a:latin typeface="Arial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6" y="488950"/>
            <a:ext cx="9636945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/>
          <a:p>
            <a:pPr lvl="0">
              <a:defRPr/>
            </a:pPr>
            <a:r>
              <a:rPr lang="de-DE"/>
              <a:t>Titelmasterformat durch </a:t>
            </a:r>
            <a:r>
              <a:rPr lang="en-US" noProof="0" err="1"/>
              <a:t>Klicken</a:t>
            </a:r>
            <a:r>
              <a:rPr lang="de-DE"/>
              <a:t> bearbeiten</a:t>
            </a:r>
            <a:endParaRPr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592263"/>
            <a:ext cx="11521017" cy="4789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</a:t>
            </a:r>
            <a:r>
              <a:rPr lang="en-US" noProof="0"/>
              <a:t>Ebene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4434" y="196851"/>
            <a:ext cx="11523133" cy="144463"/>
          </a:xfrm>
          <a:prstGeom prst="rect">
            <a:avLst/>
          </a:prstGeom>
          <a:solidFill>
            <a:srgbClr val="004E8A"/>
          </a:solidFill>
          <a:ln w="3175">
            <a:noFill/>
            <a:miter lim="800000"/>
          </a:ln>
        </p:spPr>
        <p:txBody>
          <a:bodyPr/>
          <a:lstStyle/>
          <a:p>
            <a:pPr>
              <a:defRPr/>
            </a:pPr>
            <a:endParaRPr lang="de-DE">
              <a:latin typeface="Arial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334434" y="1449388"/>
            <a:ext cx="1152101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pPr>
              <a:defRPr/>
            </a:pPr>
            <a:endParaRPr lang="de-DE">
              <a:latin typeface="Arial"/>
            </a:endParaRP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36551" y="6489700"/>
            <a:ext cx="11521016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pPr>
              <a:defRPr/>
            </a:pPr>
            <a:endParaRPr lang="de-DE">
              <a:latin typeface="Arial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334434" y="366714"/>
            <a:ext cx="11521017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de-DE">
              <a:latin typeface="Arial"/>
            </a:endParaRPr>
          </a:p>
        </p:txBody>
      </p:sp>
      <p:sp>
        <p:nvSpPr>
          <p:cNvPr id="11" name="Textplatzhalter 7"/>
          <p:cNvSpPr>
            <a:spLocks/>
          </p:cNvSpPr>
          <p:nvPr/>
        </p:nvSpPr>
        <p:spPr bwMode="auto">
          <a:xfrm>
            <a:off x="336550" y="6511926"/>
            <a:ext cx="10439970" cy="214313"/>
          </a:xfrm>
          <a:prstGeom prst="rect">
            <a:avLst/>
          </a:prstGeom>
        </p:spPr>
        <p:txBody>
          <a:bodyPr rIns="0"/>
          <a:lstStyle>
            <a:lvl1pPr algn="r">
              <a:buNone/>
              <a:defRPr sz="1000"/>
            </a:lvl1pPr>
            <a:lvl5pPr>
              <a:defRPr/>
            </a:lvl5pPr>
          </a:lstStyle>
          <a:p>
            <a:pPr marL="179705" indent="-179705" algn="l">
              <a:spcBef>
                <a:spcPts val="0"/>
              </a:spcBef>
              <a:buFont typeface="Wingdings"/>
              <a:buNone/>
              <a:defRPr/>
            </a:pPr>
            <a:r>
              <a:rPr lang="de-DE" sz="1000" dirty="0">
                <a:latin typeface="+mn-lt"/>
              </a:rPr>
              <a:t>ADP 151</a:t>
            </a:r>
            <a:r>
              <a:rPr lang="en-US" sz="1000" dirty="0">
                <a:latin typeface="+mn-lt"/>
              </a:rPr>
              <a:t>/20 </a:t>
            </a:r>
            <a:r>
              <a:rPr lang="en-US" sz="1000" dirty="0" err="1">
                <a:latin typeface="+mn-lt"/>
              </a:rPr>
              <a:t>Kolloquium</a:t>
            </a:r>
            <a:r>
              <a:rPr lang="de-DE" sz="1000" dirty="0">
                <a:latin typeface="+mn-lt"/>
              </a:rPr>
              <a:t> </a:t>
            </a:r>
            <a:r>
              <a:rPr lang="de-DE" sz="1000" dirty="0">
                <a:latin typeface="Arial"/>
              </a:rPr>
              <a:t>| </a:t>
            </a:r>
            <a:r>
              <a:rPr lang="en-US" sz="1000" dirty="0">
                <a:latin typeface="Arial"/>
              </a:rPr>
              <a:t> </a:t>
            </a:r>
            <a:r>
              <a:rPr lang="en-US" sz="1000" dirty="0" err="1">
                <a:latin typeface="Arial"/>
              </a:rPr>
              <a:t>Ruidi</a:t>
            </a:r>
            <a:r>
              <a:rPr lang="en-US" sz="1000" dirty="0">
                <a:latin typeface="Arial"/>
              </a:rPr>
              <a:t> He, </a:t>
            </a:r>
            <a:r>
              <a:rPr lang="en-US" sz="1000" dirty="0" err="1">
                <a:latin typeface="Arial"/>
              </a:rPr>
              <a:t>Yanhua</a:t>
            </a:r>
            <a:r>
              <a:rPr lang="en-US" sz="1000" dirty="0">
                <a:latin typeface="Arial"/>
              </a:rPr>
              <a:t> Zhang, Yuzhen Z</a:t>
            </a:r>
            <a:r>
              <a:rPr lang="en-US" altLang="zh-CN" sz="1000" dirty="0">
                <a:latin typeface="Arial"/>
              </a:rPr>
              <a:t>h</a:t>
            </a:r>
            <a:r>
              <a:rPr lang="en-US" sz="1000" dirty="0">
                <a:latin typeface="Arial"/>
              </a:rPr>
              <a:t>ang,</a:t>
            </a:r>
            <a:r>
              <a:rPr lang="de-DE" sz="1000" dirty="0">
                <a:latin typeface="Arial"/>
              </a:rPr>
              <a:t> </a:t>
            </a:r>
            <a:r>
              <a:rPr lang="en-US" sz="1000" dirty="0">
                <a:latin typeface="Arial"/>
              </a:rPr>
              <a:t>Yi Cui, </a:t>
            </a:r>
            <a:r>
              <a:rPr lang="en-US" sz="1000" dirty="0" err="1">
                <a:latin typeface="Arial"/>
              </a:rPr>
              <a:t>Yifei</a:t>
            </a:r>
            <a:r>
              <a:rPr lang="en-US" sz="1000" dirty="0">
                <a:latin typeface="Arial"/>
              </a:rPr>
              <a:t> Wang, </a:t>
            </a:r>
            <a:r>
              <a:rPr lang="en-US" sz="1000" dirty="0" err="1">
                <a:latin typeface="Arial"/>
              </a:rPr>
              <a:t>Zhihao</a:t>
            </a:r>
            <a:r>
              <a:rPr lang="en-US" sz="1000" dirty="0">
                <a:latin typeface="Arial"/>
              </a:rPr>
              <a:t> </a:t>
            </a:r>
            <a:r>
              <a:rPr lang="en-US" sz="1000" dirty="0" err="1">
                <a:latin typeface="Arial"/>
              </a:rPr>
              <a:t>Liaotian</a:t>
            </a:r>
            <a:r>
              <a:rPr lang="en-US" sz="1000" dirty="0">
                <a:latin typeface="Arial"/>
              </a:rPr>
              <a:t> </a:t>
            </a:r>
            <a:r>
              <a:rPr lang="de-DE" sz="1000" dirty="0">
                <a:latin typeface="Arial"/>
              </a:rPr>
              <a:t>| Darmstadt | 24.02.2021</a:t>
            </a:r>
            <a:endParaRPr lang="de-DE" sz="1000" dirty="0">
              <a:latin typeface="+mn-lt"/>
            </a:endParaRP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r="5453"/>
          <a:stretch/>
        </p:blipFill>
        <p:spPr bwMode="auto">
          <a:xfrm>
            <a:off x="10115312" y="51911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rafik 10" descr="FZD_ohne_rgb.jp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1373380" y="6551613"/>
            <a:ext cx="484186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688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2pPr>
      <a:lvl3pPr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3pPr>
      <a:lvl4pPr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4pPr>
      <a:lvl5pPr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5pPr>
      <a:lvl6pPr marL="457200"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6pPr>
      <a:lvl7pPr marL="914400"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7pPr>
      <a:lvl8pPr marL="1371600"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8pPr>
      <a:lvl9pPr marL="1828800" algn="l" eaLnBrk="1" hangingPunct="1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9pPr>
    </p:titleStyle>
    <p:bodyStyle>
      <a:lvl1pPr marL="179705" indent="-179705" algn="l" eaLnBrk="1" hangingPunct="1">
        <a:spcBef>
          <a:spcPts val="0"/>
        </a:spcBef>
        <a:spcAft>
          <a:spcPts val="600"/>
        </a:spcAft>
        <a:buFont typeface="Wingdings"/>
        <a:defRPr sz="2000" b="1">
          <a:solidFill>
            <a:srgbClr val="004E8A"/>
          </a:solidFill>
          <a:latin typeface="+mn-lt"/>
          <a:ea typeface="+mn-ea"/>
          <a:cs typeface="+mn-cs"/>
        </a:defRPr>
      </a:lvl1pPr>
      <a:lvl2pPr marL="349250" indent="-168275" algn="l" eaLnBrk="1" hangingPunct="1">
        <a:spcBef>
          <a:spcPts val="0"/>
        </a:spcBef>
        <a:spcAft>
          <a:spcPts val="0"/>
        </a:spcAft>
        <a:buFont typeface="Wingdings"/>
        <a:buChar char="§"/>
        <a:defRPr b="1">
          <a:solidFill>
            <a:schemeClr val="tx1"/>
          </a:solidFill>
          <a:latin typeface="+mn-lt"/>
        </a:defRPr>
      </a:lvl2pPr>
      <a:lvl3pPr marL="538480" indent="-187325" algn="l" eaLnBrk="1" hangingPunct="1">
        <a:spcBef>
          <a:spcPts val="0"/>
        </a:spcBef>
        <a:spcAft>
          <a:spcPts val="0"/>
        </a:spcAft>
        <a:buFont typeface="Wingdings"/>
        <a:buChar char="§"/>
        <a:defRPr b="1">
          <a:solidFill>
            <a:schemeClr val="tx1"/>
          </a:solidFill>
          <a:latin typeface="+mn-lt"/>
        </a:defRPr>
      </a:lvl3pPr>
      <a:lvl4pPr marL="717550" indent="-173355" algn="l" eaLnBrk="1" hangingPunct="1">
        <a:spcBef>
          <a:spcPts val="0"/>
        </a:spcBef>
        <a:spcAft>
          <a:spcPts val="0"/>
        </a:spcAft>
        <a:buFont typeface="Wingdings"/>
        <a:buChar char="§"/>
        <a:defRPr sz="1600" b="1">
          <a:solidFill>
            <a:schemeClr val="tx1"/>
          </a:solidFill>
          <a:latin typeface="+mn-lt"/>
        </a:defRPr>
      </a:lvl4pPr>
      <a:lvl5pPr marL="908050" indent="-189230" algn="l" eaLnBrk="1" hangingPunct="1">
        <a:spcBef>
          <a:spcPts val="0"/>
        </a:spcBef>
        <a:spcAft>
          <a:spcPts val="0"/>
        </a:spcAft>
        <a:buFont typeface="Wingdings"/>
        <a:buChar char="§"/>
        <a:defRPr sz="1600" b="1">
          <a:solidFill>
            <a:schemeClr val="tx1"/>
          </a:solidFill>
          <a:latin typeface="+mn-lt"/>
        </a:defRPr>
      </a:lvl5pPr>
      <a:lvl6pPr marL="1365250" indent="-189230" algn="l" eaLnBrk="1" hangingPunct="1">
        <a:spcBef>
          <a:spcPts val="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eaLnBrk="1" hangingPunct="1">
        <a:spcBef>
          <a:spcPts val="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eaLnBrk="1" hangingPunct="1">
        <a:spcBef>
          <a:spcPts val="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eaLnBrk="1" hangingPunct="1">
        <a:spcBef>
          <a:spcPts val="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6339DC-4452-489C-8097-2B406E73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ADP 151/20 </a:t>
            </a:r>
            <a:r>
              <a:rPr lang="en-US" altLang="zh-CN" dirty="0" err="1"/>
              <a:t>Kolloquium</a:t>
            </a:r>
            <a:br>
              <a:rPr lang="en-US" altLang="zh-CN" dirty="0"/>
            </a:br>
            <a:endParaRPr lang="de-DE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1E0B6E-0E79-4590-8780-79BE6C720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Betreuer: Cheng Wang, Kai </a:t>
            </a:r>
            <a:r>
              <a:rPr lang="de-DE" altLang="zh-CN" dirty="0" err="1"/>
              <a:t>Domhardt</a:t>
            </a:r>
            <a:r>
              <a:rPr lang="de-DE" altLang="zh-CN" dirty="0"/>
              <a:t> </a:t>
            </a:r>
          </a:p>
          <a:p>
            <a:pPr>
              <a:defRPr/>
            </a:pPr>
            <a:r>
              <a:rPr lang="de-DE" altLang="zh-CN" dirty="0"/>
              <a:t>Topic: </a:t>
            </a:r>
            <a:r>
              <a:rPr lang="en-US" altLang="zh-CN" dirty="0"/>
              <a:t>Development and Implementation of a Planner for Intersection Scenario for 		Automated Vehicle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465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0F47F4-A25A-48B6-B438-4CF26EDC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Scenario-based</a:t>
            </a:r>
            <a:r>
              <a:rPr lang="de-DE" altLang="zh-CN" dirty="0"/>
              <a:t> </a:t>
            </a:r>
            <a:r>
              <a:rPr lang="en-US" altLang="zh-CN" dirty="0"/>
              <a:t>design</a:t>
            </a:r>
            <a:r>
              <a:rPr lang="de-DE" altLang="zh-CN" dirty="0"/>
              <a:t> </a:t>
            </a:r>
            <a:r>
              <a:rPr lang="en-US" altLang="zh-CN" dirty="0"/>
              <a:t>of</a:t>
            </a:r>
            <a:r>
              <a:rPr lang="de-DE" altLang="zh-CN" dirty="0"/>
              <a:t> </a:t>
            </a:r>
            <a:r>
              <a:rPr lang="en-US" altLang="zh-CN" dirty="0"/>
              <a:t>FSM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Traffic light</a:t>
            </a:r>
          </a:p>
          <a:p>
            <a:pPr lvl="1"/>
            <a:r>
              <a:rPr lang="en-US" altLang="zh-CN" dirty="0"/>
              <a:t>Stop sign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dirty="0" err="1"/>
              <a:t>RvL</a:t>
            </a:r>
            <a:r>
              <a:rPr lang="en-US" altLang="zh-CN" dirty="0"/>
              <a:t>” (</a:t>
            </a:r>
            <a:r>
              <a:rPr lang="en-US" altLang="zh-CN" dirty="0" err="1"/>
              <a:t>Rechts</a:t>
            </a:r>
            <a:r>
              <a:rPr lang="en-US" altLang="zh-CN" dirty="0"/>
              <a:t> </a:t>
            </a:r>
            <a:r>
              <a:rPr lang="en-US" altLang="zh-CN" dirty="0" err="1"/>
              <a:t>vor</a:t>
            </a:r>
            <a:r>
              <a:rPr lang="en-US" altLang="zh-CN" dirty="0"/>
              <a:t> Links)</a:t>
            </a:r>
          </a:p>
          <a:p>
            <a:r>
              <a:rPr lang="en-US" altLang="zh-CN" dirty="0"/>
              <a:t>Scene-based</a:t>
            </a:r>
            <a:r>
              <a:rPr lang="de-DE" altLang="zh-CN" dirty="0"/>
              <a:t> </a:t>
            </a:r>
            <a:r>
              <a:rPr lang="en-US" altLang="zh-CN" dirty="0"/>
              <a:t>division</a:t>
            </a:r>
            <a:r>
              <a:rPr lang="de-DE" altLang="zh-CN" dirty="0"/>
              <a:t> </a:t>
            </a:r>
            <a:r>
              <a:rPr lang="en-US" altLang="zh-CN" dirty="0"/>
              <a:t>of</a:t>
            </a:r>
            <a:r>
              <a:rPr lang="de-DE" altLang="zh-CN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Interaction </a:t>
            </a:r>
            <a:r>
              <a:rPr lang="en-US" altLang="zh-CN" dirty="0"/>
              <a:t>with</a:t>
            </a:r>
            <a:r>
              <a:rPr lang="en-US" dirty="0"/>
              <a:t> </a:t>
            </a:r>
            <a:r>
              <a:rPr lang="en-US" altLang="zh-CN" dirty="0"/>
              <a:t>ahead </a:t>
            </a:r>
            <a:r>
              <a:rPr lang="en-US" dirty="0"/>
              <a:t>obstacles</a:t>
            </a:r>
          </a:p>
          <a:p>
            <a:pPr lvl="1"/>
            <a:r>
              <a:rPr lang="en-US" altLang="zh-CN" dirty="0"/>
              <a:t>Prediction of </a:t>
            </a:r>
            <a:r>
              <a:rPr lang="en-US" dirty="0"/>
              <a:t>transverse obstacles</a:t>
            </a:r>
          </a:p>
          <a:p>
            <a:pPr lvl="1"/>
            <a:r>
              <a:rPr lang="en-US" altLang="zh-CN" dirty="0"/>
              <a:t>Communication with traffic lights/ signs</a:t>
            </a:r>
          </a:p>
          <a:p>
            <a:pPr lvl="1"/>
            <a:r>
              <a:rPr lang="en-US" dirty="0"/>
              <a:t>Determination of motion target</a:t>
            </a:r>
          </a:p>
          <a:p>
            <a:r>
              <a:rPr lang="en-US" dirty="0"/>
              <a:t>Implementation of methods: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::</a:t>
            </a:r>
            <a:r>
              <a:rPr lang="en-US" dirty="0" err="1">
                <a:ea typeface="SimSun" panose="02010600030101010101" pitchFamily="2" charset="-122"/>
                <a:sym typeface="Wingdings" panose="05000000000000000000" pitchFamily="2" charset="2"/>
              </a:rPr>
              <a:t>c</a:t>
            </a:r>
            <a:r>
              <a:rPr lang="en-US" altLang="zh-CN" dirty="0" err="1">
                <a:effectLst/>
                <a:ea typeface="SimSun" panose="02010600030101010101" pitchFamily="2" charset="-122"/>
              </a:rPr>
              <a:t>ollision_check</a:t>
            </a:r>
            <a:r>
              <a:rPr lang="en-US" altLang="zh-CN" dirty="0">
                <a:effectLst/>
                <a:ea typeface="SimSun" panose="02010600030101010101" pitchFamily="2" charset="-122"/>
              </a:rPr>
              <a:t>()		</a:t>
            </a:r>
            <a:r>
              <a:rPr lang="en-US" altLang="zh-CN" dirty="0">
                <a:effectLst/>
                <a:ea typeface="SimSun" panose="02010600030101010101" pitchFamily="2" charset="-122"/>
                <a:sym typeface="Wingdings" panose="05000000000000000000" pitchFamily="2" charset="2"/>
              </a:rPr>
              <a:t> safety</a:t>
            </a:r>
          </a:p>
          <a:p>
            <a:pPr lvl="1"/>
            <a:r>
              <a:rPr lang="en-US" altLang="zh-CN" dirty="0"/>
              <a:t>::</a:t>
            </a:r>
            <a:r>
              <a:rPr lang="en-US" altLang="zh-CN" dirty="0" err="1"/>
              <a:t>area_recognition</a:t>
            </a:r>
            <a:r>
              <a:rPr lang="en-US" altLang="zh-CN" dirty="0"/>
              <a:t>()		</a:t>
            </a:r>
            <a:r>
              <a:rPr lang="en-US" altLang="zh-CN" dirty="0">
                <a:sym typeface="Wingdings" panose="05000000000000000000" pitchFamily="2" charset="2"/>
              </a:rPr>
              <a:t> legality and efficiency 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::</a:t>
            </a:r>
            <a:r>
              <a:rPr lang="en-US" altLang="zh-CN" dirty="0" err="1">
                <a:sym typeface="Wingdings" panose="05000000000000000000" pitchFamily="2" charset="2"/>
              </a:rPr>
              <a:t>motion_decision</a:t>
            </a:r>
            <a:r>
              <a:rPr lang="en-US" altLang="zh-CN" dirty="0">
                <a:sym typeface="Wingdings" panose="05000000000000000000" pitchFamily="2" charset="2"/>
              </a:rPr>
              <a:t>()		 </a:t>
            </a:r>
            <a:r>
              <a:rPr lang="en-US" altLang="zh-CN" dirty="0">
                <a:effectLst/>
                <a:ea typeface="SimSun" panose="02010600030101010101" pitchFamily="2" charset="-122"/>
                <a:sym typeface="Wingdings" panose="05000000000000000000" pitchFamily="2" charset="2"/>
              </a:rPr>
              <a:t>safety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E066DB8-FD0A-4AD2-8A62-DD604A04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5AF14F-35C5-4747-B296-1CA85733D7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1" y="1684972"/>
            <a:ext cx="5341620" cy="3580765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F38BF1D-FE8D-44A5-83AB-5FF38332AE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6838" y="1846659"/>
            <a:ext cx="6688939" cy="4280693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2409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D1038D3-A238-4311-92D2-FC5845A43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Collision boundary area</a:t>
                </a:r>
              </a:p>
              <a:p>
                <a:pPr lvl="1"/>
                <a:r>
                  <a:rPr lang="en-US" altLang="zh-CN" dirty="0"/>
                  <a:t>Interaction with ahead obstacles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comfort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comfort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emb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ego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offset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de-DE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en-US" altLang="zh-CN" dirty="0"/>
                  <a:t>Prediction of transverse obstacles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transverse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cut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transverse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cut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cut</m:t>
                        </m:r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D1038D3-A238-4311-92D2-FC5845A43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FE554B0-C4EA-40FF-89B8-440D5228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9DAE57-DB05-43DE-94A3-CD5F38BFB3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23" y="1592263"/>
            <a:ext cx="5284470" cy="15537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0B3326-EF3D-4613-AA3F-796F703C975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023" y="3411102"/>
            <a:ext cx="5008913" cy="306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2DEDB1-7C60-48A0-8215-73B712A0CD1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13" y="2134076"/>
            <a:ext cx="6596380" cy="37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3E7F3E4-A651-4185-98F5-309AA0551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Communication with traffic lights</a:t>
                </a:r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distance based area recognition</a:t>
                </a:r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lvl="1" indent="0">
                  <a:buNone/>
                </a:pPr>
                <a:endParaRPr lang="en-US" altLang="zh-CN" sz="20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endParaRPr lang="en-US" altLang="zh-CN" sz="20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approach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=(1−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)∙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comfort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emb</m:t>
                              </m:r>
                            </m:sub>
                          </m:sSub>
                        </m:den>
                      </m:f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</m:oMath>
                  </m:oMathPara>
                </a14:m>
                <a:endParaRPr lang="de-DE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lvl="1" indent="0">
                  <a:buNone/>
                </a:pPr>
                <a:endParaRPr lang="de-DE" dirty="0"/>
              </a:p>
              <a:p>
                <a:pPr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3E7F3E4-A651-4185-98F5-309AA0551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F53B4BB-2C24-470D-9573-3E3F2B12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9537A6-0CFA-4475-B7F3-6ED8B255DB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49" y="2030677"/>
            <a:ext cx="5230593" cy="27966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5F882B-828F-4673-A2AF-DEF64E7E3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51489"/>
              </p:ext>
            </p:extLst>
          </p:nvPr>
        </p:nvGraphicFramePr>
        <p:xfrm>
          <a:off x="382879" y="2682995"/>
          <a:ext cx="6344925" cy="1645726"/>
        </p:xfrm>
        <a:graphic>
          <a:graphicData uri="http://schemas.openxmlformats.org/drawingml/2006/table">
            <a:tbl>
              <a:tblPr firstRow="1" firstCol="1" bandRow="1"/>
              <a:tblGrid>
                <a:gridCol w="530861">
                  <a:extLst>
                    <a:ext uri="{9D8B030D-6E8A-4147-A177-3AD203B41FA5}">
                      <a16:colId xmlns:a16="http://schemas.microsoft.com/office/drawing/2014/main" val="4094033084"/>
                    </a:ext>
                  </a:extLst>
                </a:gridCol>
                <a:gridCol w="1992962">
                  <a:extLst>
                    <a:ext uri="{9D8B030D-6E8A-4147-A177-3AD203B41FA5}">
                      <a16:colId xmlns:a16="http://schemas.microsoft.com/office/drawing/2014/main" val="2347722136"/>
                    </a:ext>
                  </a:extLst>
                </a:gridCol>
                <a:gridCol w="3821102">
                  <a:extLst>
                    <a:ext uri="{9D8B030D-6E8A-4147-A177-3AD203B41FA5}">
                      <a16:colId xmlns:a16="http://schemas.microsoft.com/office/drawing/2014/main" val="17172196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Area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Description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Response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687689"/>
                  </a:ext>
                </a:extLst>
              </a:tr>
              <a:tr h="321509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Far away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keep driving, no response to traffic light.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294645"/>
                  </a:ext>
                </a:extLst>
              </a:tr>
              <a:tr h="321509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Approaching intersection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brake, if traffic light is red or yellow (from green)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33741"/>
                  </a:ext>
                </a:extLst>
              </a:tr>
              <a:tr h="273801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Crosswalk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brake, if traffic light is red.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60515"/>
                  </a:ext>
                </a:extLst>
              </a:tr>
              <a:tr h="442424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Inside of intersection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keep driving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, no response to traffic light.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4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72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5A6B513-21E3-4AFF-B0DB-95B42A5C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(Intersection FSM)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9B4194A-9F8F-413F-9CDC-E7548CB46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Determination of motion target</a:t>
                </a:r>
              </a:p>
              <a:p>
                <a:pPr lvl="1"/>
                <a:r>
                  <a:rPr lang="en-US" altLang="zh-CN" dirty="0"/>
                  <a:t>Processing in vehicle coordinate</a:t>
                </a:r>
              </a:p>
              <a:p>
                <a:pPr lvl="2"/>
                <a:r>
                  <a:rPr lang="en-US" altLang="zh-CN" dirty="0"/>
                  <a:t>Acceleration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target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altLang="zh-CN" b="0" i="1" dirty="0"/>
              </a:p>
              <a:p>
                <a:pPr lvl="2"/>
                <a:r>
                  <a:rPr lang="en-US" altLang="zh-CN" dirty="0"/>
                  <a:t>Velocity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target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obstacle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limit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Position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target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arget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motion</m:t>
                            </m:r>
                          </m:sub>
                        </m:s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, </m:t>
                        </m:r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obstacle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interval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target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target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motion</m:t>
                            </m:r>
                          </m:sub>
                        </m:s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, </m:t>
                        </m:r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obstacle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81380" lvl="2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9B4194A-9F8F-413F-9CDC-E7548CB46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C8FB3C-CA35-4385-A324-B5F7F3E273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2" y="4709477"/>
            <a:ext cx="6225540" cy="1420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60470B-6998-4B91-A908-62E6E6AA970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14073"/>
          <a:stretch/>
        </p:blipFill>
        <p:spPr bwMode="auto">
          <a:xfrm>
            <a:off x="6094942" y="1643221"/>
            <a:ext cx="6038215" cy="2281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821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A2D363-2EAF-4E6A-B029-F8968F8A8400}"/>
              </a:ext>
            </a:extLst>
          </p:cNvPr>
          <p:cNvPicPr/>
          <p:nvPr/>
        </p:nvPicPr>
        <p:blipFill>
          <a:blip r:embed="rId2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svg="http://schemas.microsoft.com/office/drawing/2016/SVG/main" xmlns:a16="http://schemas.microsoft.com/office/drawing/2014/main" xmlns:arto="http://schemas.microsoft.com/office/word/2006/arto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90882640-2C8C-40C4-BE4F-D85B21310277}"/>
              </a:ext>
            </a:extLst>
          </a:blip>
          <a:stretch>
            <a:fillRect/>
          </a:stretch>
        </p:blipFill>
        <p:spPr>
          <a:xfrm>
            <a:off x="4687201" y="1910350"/>
            <a:ext cx="7168250" cy="3549600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8E5DA4-7BC9-4F2C-997D-DF1FDA58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Workflow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Map parsing</a:t>
            </a:r>
          </a:p>
          <a:p>
            <a:pPr lvl="1"/>
            <a:r>
              <a:rPr lang="en-US" altLang="zh-CN" dirty="0"/>
              <a:t>Trajectory generator</a:t>
            </a:r>
          </a:p>
          <a:p>
            <a:pPr lvl="1"/>
            <a:r>
              <a:rPr lang="en-US" altLang="zh-CN" dirty="0"/>
              <a:t>Trajectory selection</a:t>
            </a:r>
          </a:p>
          <a:p>
            <a:pPr lvl="1"/>
            <a:endParaRPr lang="en-US" altLang="zh-CN" dirty="0"/>
          </a:p>
          <a:p>
            <a:r>
              <a:rPr lang="en-US" dirty="0"/>
              <a:t>Map Parsing:</a:t>
            </a:r>
          </a:p>
          <a:p>
            <a:pPr lvl="1"/>
            <a:r>
              <a:rPr lang="en-US" altLang="zh-CN" dirty="0"/>
              <a:t>Set up global path manually</a:t>
            </a:r>
          </a:p>
          <a:p>
            <a:pPr lvl="1"/>
            <a:r>
              <a:rPr lang="en-US" altLang="zh-CN" dirty="0"/>
              <a:t>Geometry feature extraction</a:t>
            </a:r>
            <a:br>
              <a:rPr lang="en-US" altLang="zh-CN" dirty="0"/>
            </a:br>
            <a:r>
              <a:rPr lang="en-US" altLang="zh-CN" dirty="0"/>
              <a:t>(line, arc and poly curve)</a:t>
            </a:r>
          </a:p>
          <a:p>
            <a:pPr lvl="1"/>
            <a:r>
              <a:rPr lang="en-US" altLang="zh-CN" dirty="0"/>
              <a:t>Generating list of point from path</a:t>
            </a:r>
            <a:br>
              <a:rPr lang="en-US" altLang="zh-CN" dirty="0"/>
            </a:br>
            <a:r>
              <a:rPr lang="en-US" altLang="zh-CN" dirty="0"/>
              <a:t>in Planner required format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2DDCA2-DF17-4F51-8657-C94E143C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</a:t>
            </a:r>
            <a:endParaRPr lang="de-D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3D3BB7-CF31-431D-AB9F-EA398FD339F9}"/>
              </a:ext>
            </a:extLst>
          </p:cNvPr>
          <p:cNvSpPr txBox="1"/>
          <p:nvPr/>
        </p:nvSpPr>
        <p:spPr>
          <a:xfrm>
            <a:off x="5932800" y="4896405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Test field in Griesheim with 3 crossroads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03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8E5DA4-7BC9-4F2C-997D-DF1FDA58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1" y="1592263"/>
            <a:ext cx="11521017" cy="4789487"/>
          </a:xfrm>
        </p:spPr>
        <p:txBody>
          <a:bodyPr/>
          <a:lstStyle/>
          <a:p>
            <a:r>
              <a:rPr lang="en-US" altLang="zh-CN" dirty="0"/>
              <a:t>Trajectory Planner Design</a:t>
            </a:r>
          </a:p>
          <a:p>
            <a:pPr lvl="1"/>
            <a:r>
              <a:rPr lang="en-US" altLang="zh-CN" dirty="0"/>
              <a:t>Map reading</a:t>
            </a:r>
          </a:p>
          <a:p>
            <a:pPr lvl="1"/>
            <a:r>
              <a:rPr lang="en-US" altLang="zh-CN" dirty="0"/>
              <a:t>Coordinate transformation</a:t>
            </a:r>
          </a:p>
          <a:p>
            <a:pPr lvl="1"/>
            <a:r>
              <a:rPr lang="en-US" altLang="zh-CN" dirty="0"/>
              <a:t>Trajectory generation</a:t>
            </a:r>
          </a:p>
          <a:p>
            <a:pPr lvl="1"/>
            <a:r>
              <a:rPr lang="en-US" altLang="zh-CN" dirty="0"/>
              <a:t>Optimal trajectory selection</a:t>
            </a:r>
          </a:p>
          <a:p>
            <a:pPr lvl="1"/>
            <a:r>
              <a:rPr lang="en-US" altLang="zh-CN" dirty="0"/>
              <a:t>Motion control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2DDCA2-DF17-4F51-8657-C94E143C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</a:t>
            </a:r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40E833-C59F-49B0-A70D-F9AEB7A74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153" y="1617202"/>
            <a:ext cx="6928354" cy="47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雷达图&#10;&#10;描述已自动生成">
            <a:extLst>
              <a:ext uri="{FF2B5EF4-FFF2-40B4-BE49-F238E27FC236}">
                <a16:creationId xmlns:a16="http://schemas.microsoft.com/office/drawing/2014/main" id="{0E342AE4-67E7-4239-BC64-A06BB3A285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2" y="1898346"/>
            <a:ext cx="4925130" cy="3634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491" y="1559133"/>
                <a:ext cx="11521017" cy="4789487"/>
              </a:xfrm>
            </p:spPr>
            <p:txBody>
              <a:bodyPr/>
              <a:lstStyle/>
              <a:p>
                <a:r>
                  <a:rPr lang="en-US" altLang="zh-CN" dirty="0"/>
                  <a:t>Frenet coordinate</a:t>
                </a:r>
              </a:p>
              <a:p>
                <a:pPr lvl="1"/>
                <a:r>
                  <a:rPr lang="en-US" altLang="zh-CN" dirty="0"/>
                  <a:t>Arc length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lateral offset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dirty="0"/>
                  <a:t> as the basic axis</a:t>
                </a:r>
              </a:p>
              <a:p>
                <a:pPr lvl="1"/>
                <a:r>
                  <a:rPr lang="en-US" altLang="zh-CN" dirty="0"/>
                  <a:t>Two dimensions: Longitudinal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Lateral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Simplifying calculation in trajectory generation</a:t>
                </a:r>
              </a:p>
              <a:p>
                <a:r>
                  <a:rPr lang="en-US" altLang="zh-CN" dirty="0"/>
                  <a:t>Transfer between Frenet and Cartesian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Cartesian to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Frenet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sz="2200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Cartesian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:r>
                  <a:rPr lang="en-US" altLang="zh-CN" dirty="0"/>
                  <a:t>Simplifying calculation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Frenet to Cartesian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artesian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target state for motion controller in Cartesian</a:t>
                </a:r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491" y="1559133"/>
                <a:ext cx="11521017" cy="4789487"/>
              </a:xfrm>
              <a:blipFill>
                <a:blip r:embed="rId3"/>
                <a:stretch>
                  <a:fillRect l="-529" t="-6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12DDCA2-DF17-4F51-8657-C94E143C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CA55284-5F0B-445B-B5CB-48AF9EFD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51" y="1674736"/>
            <a:ext cx="4814153" cy="3821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491" y="1592263"/>
                <a:ext cx="11521017" cy="4789487"/>
              </a:xfrm>
            </p:spPr>
            <p:txBody>
              <a:bodyPr/>
              <a:lstStyle/>
              <a:p>
                <a:r>
                  <a:rPr lang="en-US" altLang="zh-CN" dirty="0"/>
                  <a:t>Lateral movement in Frenet coordinate </a:t>
                </a:r>
              </a:p>
              <a:p>
                <a:pPr lvl="1"/>
                <a:r>
                  <a:rPr lang="en-US" altLang="zh-CN" dirty="0"/>
                  <a:t>Quintic-polynomial :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Start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End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Time of action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Longitudinal movement in Frenet coordinate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Quintic-polynomial :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Start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End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Frenet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Time of action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Combination of movements in two directions</a:t>
                </a:r>
              </a:p>
              <a:p>
                <a:pPr lvl="1"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Arial"/>
                  </a:rPr>
                  <a:t>Output the trajectory with discrete points combined with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491" y="1592263"/>
                <a:ext cx="11521017" cy="4789487"/>
              </a:xfrm>
              <a:blipFill>
                <a:blip r:embed="rId3"/>
                <a:stretch>
                  <a:fillRect l="-529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12DDCA2-DF17-4F51-8657-C94E143C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68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491" y="1592263"/>
                <a:ext cx="11521017" cy="4789487"/>
              </a:xfrm>
            </p:spPr>
            <p:txBody>
              <a:bodyPr/>
              <a:lstStyle/>
              <a:p>
                <a:r>
                  <a:rPr lang="en-US" altLang="zh-CN" dirty="0"/>
                  <a:t>Trajectory Selection </a:t>
                </a:r>
              </a:p>
              <a:p>
                <a:pPr lvl="1"/>
                <a:r>
                  <a:rPr lang="en-US" altLang="zh-CN" dirty="0"/>
                  <a:t>Over 100 trajectory candidates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Defined Criterium for selection</a:t>
                </a:r>
              </a:p>
              <a:p>
                <a:pPr lvl="2"/>
                <a:r>
                  <a:rPr lang="en-US" altLang="zh-CN" dirty="0"/>
                  <a:t>Cost function (comfort, total time cost, displacement error)</a:t>
                </a:r>
              </a:p>
              <a:p>
                <a:pPr lvl="2"/>
                <a:r>
                  <a:rPr lang="en-US" altLang="zh-CN" dirty="0"/>
                  <a:t>Safety check (Vehicle dynamics limitation and collision free)</a:t>
                </a:r>
              </a:p>
              <a:p>
                <a:r>
                  <a:rPr lang="en-US" altLang="zh-CN" dirty="0"/>
                  <a:t>Cost Function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lateral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longitudinal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lvl="2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   	,where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is the integral value of jerk squared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lvl="2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is</a:t>
                </a:r>
                <a:r>
                  <a:rPr kumimoji="0" lang="en-US" altLang="zh-CN" b="1" i="0" u="none" strike="noStrike" kern="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lateral offset 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longitudinal</a:t>
                </a:r>
                <a:r>
                  <a:rPr kumimoji="0" lang="en-US" altLang="zh-CN" b="1" i="0" u="none" strike="noStrike" kern="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movement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4E8A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Safety check</a:t>
                </a:r>
              </a:p>
              <a:p>
                <a:pPr lvl="1"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Arial"/>
                  </a:rPr>
                  <a:t>Maximum velocity, acceleration and curvature</a:t>
                </a:r>
                <a:endPara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lvl="1"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Arial"/>
                  </a:rPr>
                  <a:t>Collision free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marL="692150" marR="0" lvl="1" indent="-34290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en-US" altLang="zh-CN" dirty="0"/>
              </a:p>
              <a:p>
                <a:pPr marL="69215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8E5DA4-7BC9-4F2C-997D-DF1FDA58D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491" y="1592263"/>
                <a:ext cx="11521017" cy="4789487"/>
              </a:xfrm>
              <a:blipFill>
                <a:blip r:embed="rId2"/>
                <a:stretch>
                  <a:fillRect l="-529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12DDCA2-DF17-4F51-8657-C94E143C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4201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4F8B692-2AF4-43DD-A7E0-CD4ACC08F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592263"/>
            <a:ext cx="11521017" cy="4789487"/>
          </a:xfrm>
        </p:spPr>
        <p:txBody>
          <a:bodyPr/>
          <a:lstStyle/>
          <a:p>
            <a:r>
              <a:rPr lang="en-US" dirty="0"/>
              <a:t>Motion control</a:t>
            </a:r>
          </a:p>
          <a:p>
            <a:pPr lvl="1"/>
            <a:r>
              <a:rPr lang="en-US" dirty="0"/>
              <a:t>Lateral distance-based division of control model</a:t>
            </a:r>
          </a:p>
          <a:p>
            <a:pPr lvl="2"/>
            <a:r>
              <a:rPr lang="en-US" dirty="0"/>
              <a:t>Small </a:t>
            </a:r>
            <a:r>
              <a:rPr lang="en-US" altLang="zh-CN" dirty="0"/>
              <a:t>distance</a:t>
            </a:r>
            <a:r>
              <a:rPr lang="en-US" dirty="0"/>
              <a:t> 	</a:t>
            </a:r>
            <a:r>
              <a:rPr lang="en-US" dirty="0">
                <a:sym typeface="Wingdings" panose="05000000000000000000" pitchFamily="2" charset="2"/>
              </a:rPr>
              <a:t> P control on steering angle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Middle </a:t>
            </a:r>
            <a:r>
              <a:rPr lang="en-US" altLang="zh-CN" dirty="0"/>
              <a:t>distance</a:t>
            </a:r>
            <a:r>
              <a:rPr lang="en-US" dirty="0">
                <a:sym typeface="Wingdings" panose="05000000000000000000" pitchFamily="2" charset="2"/>
              </a:rPr>
              <a:t> 	 Lateral </a:t>
            </a:r>
            <a:r>
              <a:rPr lang="en-US" altLang="zh-CN" dirty="0"/>
              <a:t>distance</a:t>
            </a:r>
            <a:r>
              <a:rPr lang="en-US" dirty="0">
                <a:sym typeface="Wingdings" panose="05000000000000000000" pitchFamily="2" charset="2"/>
              </a:rPr>
              <a:t> dominated </a:t>
            </a:r>
            <a:r>
              <a:rPr lang="en-US" altLang="zh-CN" dirty="0">
                <a:sym typeface="Wingdings" panose="05000000000000000000" pitchFamily="2" charset="2"/>
              </a:rPr>
              <a:t>control</a:t>
            </a:r>
            <a:r>
              <a:rPr lang="en-US" dirty="0">
                <a:sym typeface="Wingdings" panose="05000000000000000000" pitchFamily="2" charset="2"/>
              </a:rPr>
              <a:t> with large turning radius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Large </a:t>
            </a:r>
            <a:r>
              <a:rPr lang="en-US" altLang="zh-CN" dirty="0"/>
              <a:t>distance</a:t>
            </a:r>
            <a:r>
              <a:rPr lang="en-US" dirty="0">
                <a:sym typeface="Wingdings" panose="05000000000000000000" pitchFamily="2" charset="2"/>
              </a:rPr>
              <a:t> 	 </a:t>
            </a:r>
            <a:r>
              <a:rPr lang="en-US" altLang="zh-CN" dirty="0">
                <a:sym typeface="Wingdings" panose="05000000000000000000" pitchFamily="2" charset="2"/>
              </a:rPr>
              <a:t>Lateral </a:t>
            </a:r>
            <a:r>
              <a:rPr lang="en-US" altLang="zh-CN" dirty="0"/>
              <a:t>distance</a:t>
            </a:r>
            <a:r>
              <a:rPr lang="en-US" altLang="zh-CN" dirty="0">
                <a:sym typeface="Wingdings" panose="05000000000000000000" pitchFamily="2" charset="2"/>
              </a:rPr>
              <a:t> dominated control with small turning radius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A7D14C5-0915-43B9-BB5E-CCEC259F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488950"/>
            <a:ext cx="9636945" cy="838200"/>
          </a:xfrm>
        </p:spPr>
        <p:txBody>
          <a:bodyPr/>
          <a:lstStyle/>
          <a:p>
            <a:r>
              <a:rPr lang="en-US" dirty="0"/>
              <a:t>Trajectory planning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8D17B-2303-4BFB-9F3C-CCD02838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4" y="3552961"/>
            <a:ext cx="11010330" cy="28287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763A57-59AD-4F52-96A6-47413CC04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4" y="3370065"/>
            <a:ext cx="11010330" cy="3011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79CE59-DF75-4F8C-A011-6A807051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366" y="4160968"/>
            <a:ext cx="11219975" cy="16127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778E9-1C55-4D74-A2D3-965BAA2F2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954" y="2079847"/>
            <a:ext cx="11219975" cy="13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F4CB71-6B41-4649-B8F8-A8130171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i="0" u="none" strike="noStrike" cap="none" spc="0" dirty="0">
                <a:latin typeface="+mn-lt"/>
                <a:ea typeface="+mn-ea"/>
                <a:cs typeface="+mn-cs"/>
              </a:rPr>
              <a:t>Motivation and Methodology</a:t>
            </a:r>
          </a:p>
          <a:p>
            <a:pPr>
              <a:defRPr/>
            </a:pPr>
            <a:r>
              <a:rPr lang="en-US" altLang="zh-CN" dirty="0"/>
              <a:t>Framework</a:t>
            </a:r>
          </a:p>
          <a:p>
            <a:pPr>
              <a:defRPr/>
            </a:pPr>
            <a:r>
              <a:rPr lang="en-US" altLang="zh-CN" dirty="0"/>
              <a:t>Behavior Planner – (Straight FSM)</a:t>
            </a:r>
          </a:p>
          <a:p>
            <a:pPr>
              <a:defRPr/>
            </a:pPr>
            <a:r>
              <a:rPr lang="en-US" altLang="zh-CN" dirty="0"/>
              <a:t>Behavior Planner – (Intersection FSM)</a:t>
            </a:r>
          </a:p>
          <a:p>
            <a:pPr>
              <a:defRPr/>
            </a:pPr>
            <a:r>
              <a:rPr lang="en-US" altLang="zh-CN" dirty="0"/>
              <a:t>Trajectory Planner</a:t>
            </a:r>
          </a:p>
          <a:p>
            <a:pPr>
              <a:defRPr/>
            </a:pPr>
            <a:r>
              <a:rPr lang="en-US" altLang="zh-CN" dirty="0"/>
              <a:t>Evaluation</a:t>
            </a:r>
          </a:p>
          <a:p>
            <a:pPr>
              <a:defRPr/>
            </a:pPr>
            <a:r>
              <a:rPr lang="en-US" altLang="zh-CN" dirty="0"/>
              <a:t>Outlook</a:t>
            </a:r>
          </a:p>
          <a:p>
            <a:endParaRPr lang="de-D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AD91B3-5CF1-4DDD-A006-69A7D60D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792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6E304E-BF5A-4460-8784-A651B1BF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1" y="1579563"/>
            <a:ext cx="11521017" cy="4789487"/>
          </a:xfrm>
        </p:spPr>
        <p:txBody>
          <a:bodyPr/>
          <a:lstStyle/>
          <a:p>
            <a:r>
              <a:rPr lang="en-US" dirty="0"/>
              <a:t>Open loop test</a:t>
            </a:r>
          </a:p>
          <a:p>
            <a:pPr lvl="1"/>
            <a:r>
              <a:rPr lang="en-US" dirty="0"/>
              <a:t>State transition</a:t>
            </a:r>
          </a:p>
          <a:p>
            <a:pPr lvl="2"/>
            <a:r>
              <a:rPr lang="en-US" dirty="0"/>
              <a:t>Overtaking opportunity</a:t>
            </a:r>
          </a:p>
          <a:p>
            <a:pPr lvl="2"/>
            <a:r>
              <a:rPr lang="en-US" altLang="zh-CN" dirty="0"/>
              <a:t>Traffic light reaction</a:t>
            </a:r>
            <a:endParaRPr lang="en-US" dirty="0"/>
          </a:p>
          <a:p>
            <a:pPr lvl="2"/>
            <a:r>
              <a:rPr lang="en-US" dirty="0"/>
              <a:t>Avoid collision </a:t>
            </a:r>
          </a:p>
          <a:p>
            <a:pPr lvl="1"/>
            <a:r>
              <a:rPr lang="en-US" dirty="0"/>
              <a:t>predicted motion target</a:t>
            </a:r>
          </a:p>
          <a:p>
            <a:endParaRPr lang="en-US" dirty="0"/>
          </a:p>
          <a:p>
            <a:r>
              <a:rPr lang="en-US" dirty="0"/>
              <a:t>Closed loop test</a:t>
            </a:r>
          </a:p>
          <a:p>
            <a:pPr lvl="1"/>
            <a:r>
              <a:rPr lang="en-US" dirty="0"/>
              <a:t>Inverse TTC compare</a:t>
            </a:r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9E95FA-F512-4A71-A72B-FAEE5CED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de-DE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B468217-777A-48AD-8930-428F5057B9C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0803" y="1579562"/>
            <a:ext cx="7403277" cy="4789487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65737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181EBD4-FCEA-4A7D-8070-964762CA5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491" y="1592262"/>
                <a:ext cx="11521017" cy="4776787"/>
              </a:xfrm>
            </p:spPr>
            <p:txBody>
              <a:bodyPr/>
              <a:lstStyle/>
              <a:p>
                <a:r>
                  <a:rPr lang="en-US" altLang="zh-CN" dirty="0"/>
                  <a:t>Open loop test</a:t>
                </a:r>
              </a:p>
              <a:p>
                <a:pPr lvl="1"/>
                <a:r>
                  <a:rPr lang="en-US" altLang="zh-CN" dirty="0"/>
                  <a:t>Overtaking maneuver (Prep Change lane left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Change Lane left)</a:t>
                </a:r>
              </a:p>
              <a:p>
                <a:pPr lvl="1"/>
                <a:r>
                  <a:rPr lang="en-US" altLang="zh-CN" dirty="0"/>
                  <a:t>TTC1: time to the front obstacle </a:t>
                </a:r>
              </a:p>
              <a:p>
                <a:pPr lvl="1"/>
                <a:r>
                  <a:rPr lang="en-US" altLang="zh-CN" dirty="0"/>
                  <a:t>TTC2: time to the left lane front obstacle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000" b="1" dirty="0">
                    <a:solidFill>
                      <a:srgbClr val="004E8A"/>
                    </a:solidFill>
                    <a:latin typeface="+mn-lt"/>
                  </a:rPr>
                  <a:t>Conclusion: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𝐓𝐓𝐂</m:t>
                    </m:r>
                    <m:r>
                      <a:rPr lang="en-US" altLang="zh-CN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en-US" altLang="zh-CN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𝐦𝐚𝐱</m:t>
                        </m:r>
                      </m:e>
                    </m:d>
                    <m:r>
                      <a:rPr lang="en-US" altLang="zh-CN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b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b="1" dirty="0"/>
                  <a:t>fail to change the lane left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𝐓𝐓𝐂𝟐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𝐦𝐢𝐧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altLang="zh-CN" b="1" dirty="0">
                    <a:latin typeface="+mn-lt"/>
                  </a:rPr>
                  <a:t>reach in the front of the left obstacle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𝐓𝐓𝐂𝟐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altLang="zh-CN" b="1" kern="100" dirty="0">
                    <a:effectLst/>
                    <a:latin typeface="+mn-lt"/>
                    <a:ea typeface="宋体" panose="02010600030101010101" pitchFamily="2" charset="-122"/>
                  </a:rPr>
                  <a:t>t</a:t>
                </a:r>
                <a:r>
                  <a:rPr lang="en-US" altLang="zh-CN" b="1" dirty="0">
                    <a:latin typeface="+mn-lt"/>
                  </a:rPr>
                  <a:t>he ego car could cut in the “Gap”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181EBD4-FCEA-4A7D-8070-964762CA5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491" y="1592262"/>
                <a:ext cx="11521017" cy="4776787"/>
              </a:xfrm>
              <a:blipFill>
                <a:blip r:embed="rId2"/>
                <a:stretch>
                  <a:fillRect l="-529" t="-5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9A68327-C87A-490D-BE86-B76B9F59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(Straight FSM)</a:t>
            </a:r>
            <a:endParaRPr lang="de-DE" dirty="0"/>
          </a:p>
        </p:txBody>
      </p:sp>
      <p:graphicFrame>
        <p:nvGraphicFramePr>
          <p:cNvPr id="4" name="表格 27">
            <a:extLst>
              <a:ext uri="{FF2B5EF4-FFF2-40B4-BE49-F238E27FC236}">
                <a16:creationId xmlns:a16="http://schemas.microsoft.com/office/drawing/2014/main" id="{D59DFC5B-62E3-4FD6-8FA7-60C6193B2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47539"/>
              </p:ext>
            </p:extLst>
          </p:nvPr>
        </p:nvGraphicFramePr>
        <p:xfrm>
          <a:off x="706457" y="3238975"/>
          <a:ext cx="8127999" cy="148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228370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522694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094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TTC1(s)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TTC2(s)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PCL-&gt;LCL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22.32-27.36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4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19.8-21.6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8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18.48-19.92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10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152EBDC-5B06-4B03-85EC-3D00DED8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998" y="1496535"/>
            <a:ext cx="2050968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6E304E-BF5A-4460-8784-A651B1BF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1" y="1579563"/>
            <a:ext cx="11521017" cy="4789487"/>
          </a:xfrm>
        </p:spPr>
        <p:txBody>
          <a:bodyPr/>
          <a:lstStyle/>
          <a:p>
            <a:r>
              <a:rPr lang="en-US" dirty="0"/>
              <a:t>Open loop test</a:t>
            </a:r>
          </a:p>
          <a:p>
            <a:pPr lvl="1"/>
            <a:r>
              <a:rPr lang="en-US" altLang="zh-CN" dirty="0"/>
              <a:t>Traffic light scenario without traffic participants </a:t>
            </a:r>
            <a:endParaRPr lang="en-US" dirty="0"/>
          </a:p>
          <a:p>
            <a:pPr lvl="2"/>
            <a:r>
              <a:rPr lang="en-US" dirty="0"/>
              <a:t>Correctness of state transition </a:t>
            </a:r>
            <a:r>
              <a:rPr lang="en-US" altLang="zh-CN" dirty="0"/>
              <a:t>with traffic light</a:t>
            </a: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9E95FA-F512-4A71-A72B-FAEE5CED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(Intersection FSM)</a:t>
            </a:r>
            <a:endParaRPr lang="de-D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A402F-1BBF-46B2-8172-DAAAB5DBCE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2411" y="1470713"/>
            <a:ext cx="3792732" cy="4946782"/>
          </a:xfrm>
          <a:prstGeom prst="rect">
            <a:avLst/>
          </a:prstGeom>
        </p:spPr>
      </p:pic>
      <p:pic>
        <p:nvPicPr>
          <p:cNvPr id="6" name="图片 5" descr="游戏的截图&#10;&#10;描述已自动生成">
            <a:extLst>
              <a:ext uri="{FF2B5EF4-FFF2-40B4-BE49-F238E27FC236}">
                <a16:creationId xmlns:a16="http://schemas.microsoft.com/office/drawing/2014/main" id="{CD418F45-343C-4A03-9398-D8083B1CF9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3013079"/>
            <a:ext cx="6120130" cy="31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2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6E304E-BF5A-4460-8784-A651B1BF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1" y="1579563"/>
            <a:ext cx="11521017" cy="4789487"/>
          </a:xfrm>
        </p:spPr>
        <p:txBody>
          <a:bodyPr/>
          <a:lstStyle/>
          <a:p>
            <a:r>
              <a:rPr lang="en-US" dirty="0"/>
              <a:t>Open loop test</a:t>
            </a:r>
          </a:p>
          <a:p>
            <a:pPr lvl="1"/>
            <a:r>
              <a:rPr lang="en-US" altLang="zh-CN" dirty="0"/>
              <a:t>Traffic light scenario with traffic participants </a:t>
            </a:r>
            <a:endParaRPr lang="en-US" dirty="0"/>
          </a:p>
          <a:p>
            <a:pPr lvl="2"/>
            <a:r>
              <a:rPr lang="en-US" dirty="0"/>
              <a:t>Correctness of state transition with obstacles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9E95FA-F512-4A71-A72B-FAEE5CED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2B007-C0D7-4BF0-8F30-CBEBCC24ED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t="4209" r="4469"/>
          <a:stretch/>
        </p:blipFill>
        <p:spPr>
          <a:xfrm>
            <a:off x="6741371" y="1666875"/>
            <a:ext cx="5115137" cy="47894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CE6B8-663A-4314-AB04-4A901EA2D9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366" y="3135392"/>
            <a:ext cx="6120130" cy="298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EB8B91-8726-4D45-996A-239ADBEE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20" y="908050"/>
            <a:ext cx="48086" cy="4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4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5A1259-CBA5-4A58-A180-589FB245F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 loop test</a:t>
            </a:r>
          </a:p>
          <a:p>
            <a:pPr lvl="1"/>
            <a:r>
              <a:rPr lang="en-US" altLang="zh-CN" dirty="0"/>
              <a:t>Traffic light scenario with traffic participants </a:t>
            </a:r>
          </a:p>
          <a:p>
            <a:pPr lvl="2"/>
            <a:r>
              <a:rPr lang="en-US" altLang="zh-CN" dirty="0"/>
              <a:t>Correctness of predicted motion target</a:t>
            </a:r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873065D-91D2-4AC9-86D5-0AF2B0DF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E78222-38CF-4CE8-A1B5-4773DF163D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b="1574"/>
          <a:stretch/>
        </p:blipFill>
        <p:spPr bwMode="auto">
          <a:xfrm>
            <a:off x="6577330" y="1658298"/>
            <a:ext cx="5278120" cy="4037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7A9D251-002E-490A-A0FB-F88409846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90124"/>
              </p:ext>
            </p:extLst>
          </p:nvPr>
        </p:nvGraphicFramePr>
        <p:xfrm>
          <a:off x="3038052" y="5696263"/>
          <a:ext cx="6113780" cy="742380"/>
        </p:xfrm>
        <a:graphic>
          <a:graphicData uri="http://schemas.openxmlformats.org/drawingml/2006/table">
            <a:tbl>
              <a:tblPr firstRow="1" firstCol="1" bandRow="1"/>
              <a:tblGrid>
                <a:gridCol w="1528445">
                  <a:extLst>
                    <a:ext uri="{9D8B030D-6E8A-4147-A177-3AD203B41FA5}">
                      <a16:colId xmlns:a16="http://schemas.microsoft.com/office/drawing/2014/main" val="3505547181"/>
                    </a:ext>
                  </a:extLst>
                </a:gridCol>
                <a:gridCol w="1528445">
                  <a:extLst>
                    <a:ext uri="{9D8B030D-6E8A-4147-A177-3AD203B41FA5}">
                      <a16:colId xmlns:a16="http://schemas.microsoft.com/office/drawing/2014/main" val="2183409846"/>
                    </a:ext>
                  </a:extLst>
                </a:gridCol>
                <a:gridCol w="1528445">
                  <a:extLst>
                    <a:ext uri="{9D8B030D-6E8A-4147-A177-3AD203B41FA5}">
                      <a16:colId xmlns:a16="http://schemas.microsoft.com/office/drawing/2014/main" val="2926955266"/>
                    </a:ext>
                  </a:extLst>
                </a:gridCol>
                <a:gridCol w="1528445">
                  <a:extLst>
                    <a:ext uri="{9D8B030D-6E8A-4147-A177-3AD203B41FA5}">
                      <a16:colId xmlns:a16="http://schemas.microsoft.com/office/drawing/2014/main" val="1751524307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Relative longitudinal distance between obstacles and target in Frenet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3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max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min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29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42.97 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50.26 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263.40 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0.31m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09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33C8535-4FE6-49BF-A375-A4474CE7B6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366" y="2753653"/>
            <a:ext cx="5949527" cy="28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0C2CAA-EA27-49F6-A5AE-63C35B828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Closed loop test</a:t>
            </a:r>
          </a:p>
          <a:p>
            <a:pPr lvl="1"/>
            <a:r>
              <a:rPr lang="en-US" altLang="zh-CN" dirty="0"/>
              <a:t>Traffic light scenario with traffic participants</a:t>
            </a:r>
          </a:p>
          <a:p>
            <a:pPr lvl="1"/>
            <a:r>
              <a:rPr lang="en-US" altLang="zh-CN" dirty="0"/>
              <a:t>iTTC results comparison (Planner vs. IPG CarMaker)</a:t>
            </a:r>
          </a:p>
          <a:p>
            <a:pPr lvl="2"/>
            <a:r>
              <a:rPr lang="en-US" altLang="zh-CN" dirty="0"/>
              <a:t>Similar safety performance as IPG built-in algorithms</a:t>
            </a:r>
          </a:p>
          <a:p>
            <a:endParaRPr lang="de-D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4BE3B0-BF70-499F-B200-85BBAAFC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(Intersection FSM)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3E212-6103-42D2-AC8C-A9F3133D77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8" y="2064774"/>
            <a:ext cx="5407742" cy="4304276"/>
          </a:xfrm>
          <a:prstGeom prst="rect">
            <a:avLst/>
          </a:prstGeom>
        </p:spPr>
      </p:pic>
      <p:pic>
        <p:nvPicPr>
          <p:cNvPr id="5" name="图片 4" descr="绿色的汽车&#10;&#10;中度可信度描述已自动生成">
            <a:extLst>
              <a:ext uri="{FF2B5EF4-FFF2-40B4-BE49-F238E27FC236}">
                <a16:creationId xmlns:a16="http://schemas.microsoft.com/office/drawing/2014/main" id="{A02420E6-0DE0-4F29-A49D-F19D468000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7" y="3140307"/>
            <a:ext cx="612013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0267F1-F1EA-4F24-AFF7-9CB2FFC21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Behavior Planner</a:t>
            </a:r>
          </a:p>
          <a:p>
            <a:pPr lvl="1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Accurate prediction of obstacles collision  </a:t>
            </a:r>
          </a:p>
          <a:p>
            <a:pPr lvl="2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Processing in F</a:t>
            </a:r>
            <a:r>
              <a:rPr lang="en-US" altLang="zh-CN" dirty="0">
                <a:effectLst/>
                <a:latin typeface="+mj-lt"/>
                <a:ea typeface="SimSun" panose="02010600030101010101" pitchFamily="2" charset="-122"/>
              </a:rPr>
              <a:t>renet coordinate system</a:t>
            </a:r>
          </a:p>
          <a:p>
            <a:pPr lvl="2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Obstacles motion prediction based on </a:t>
            </a:r>
            <a:r>
              <a:rPr lang="en-US" altLang="zh-CN" dirty="0">
                <a:effectLst/>
                <a:latin typeface="+mj-lt"/>
                <a:ea typeface="SimSun" panose="02010600030101010101" pitchFamily="2" charset="-122"/>
              </a:rPr>
              <a:t>probability		</a:t>
            </a:r>
            <a:r>
              <a:rPr lang="en-US" altLang="zh-CN" dirty="0">
                <a:effectLst/>
                <a:latin typeface="+mj-lt"/>
                <a:ea typeface="SimSun" panose="02010600030101010101" pitchFamily="2" charset="-122"/>
                <a:sym typeface="Wingdings" panose="05000000000000000000" pitchFamily="2" charset="2"/>
              </a:rPr>
              <a:t> neural network</a:t>
            </a:r>
            <a:endParaRPr lang="en-US" altLang="zh-CN" b="1" dirty="0">
              <a:effectLst/>
              <a:latin typeface="+mj-lt"/>
              <a:ea typeface="SimSun" panose="02010600030101010101" pitchFamily="2" charset="-122"/>
            </a:endParaRPr>
          </a:p>
          <a:p>
            <a:pPr lvl="1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Global planning in top-level layer</a:t>
            </a:r>
          </a:p>
          <a:p>
            <a:pPr lvl="2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Multi-threaded real-time </a:t>
            </a:r>
            <a:r>
              <a:rPr lang="en-US" altLang="zh-CN" dirty="0"/>
              <a:t>loading</a:t>
            </a:r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 high-precision map information</a:t>
            </a:r>
          </a:p>
          <a:p>
            <a:pPr lvl="2"/>
            <a:r>
              <a:rPr lang="en-US" altLang="zh-CN" dirty="0">
                <a:latin typeface="+mj-lt"/>
                <a:ea typeface="SimSun" panose="02010600030101010101" pitchFamily="2" charset="-122"/>
              </a:rPr>
              <a:t>Re-planning ability</a:t>
            </a:r>
            <a:endParaRPr lang="en-US" altLang="zh-CN" dirty="0">
              <a:latin typeface="+mj-lt"/>
            </a:endParaRPr>
          </a:p>
          <a:p>
            <a:r>
              <a:rPr lang="en-US" altLang="zh-CN" dirty="0"/>
              <a:t>Trajectory Planner </a:t>
            </a:r>
          </a:p>
          <a:p>
            <a:pPr lvl="1"/>
            <a:r>
              <a:rPr lang="en-US" altLang="zh-CN" b="1" dirty="0">
                <a:effectLst/>
                <a:latin typeface="+mj-lt"/>
                <a:ea typeface="SimSun" panose="02010600030101010101" pitchFamily="2" charset="-122"/>
              </a:rPr>
              <a:t>Selection of weight coefficients </a:t>
            </a:r>
            <a:r>
              <a:rPr lang="en-US" altLang="zh-CN" dirty="0">
                <a:latin typeface="+mj-lt"/>
                <a:ea typeface="SimSun" panose="02010600030101010101" pitchFamily="2" charset="-122"/>
              </a:rPr>
              <a:t>for cost functions</a:t>
            </a:r>
            <a:endParaRPr lang="en-US" altLang="zh-CN" b="1" dirty="0">
              <a:effectLst/>
              <a:latin typeface="+mj-lt"/>
              <a:ea typeface="SimSun" panose="02010600030101010101" pitchFamily="2" charset="-122"/>
            </a:endParaRPr>
          </a:p>
          <a:p>
            <a:pPr lvl="2"/>
            <a:r>
              <a:rPr lang="en-US" altLang="zh-CN" dirty="0">
                <a:latin typeface="+mj-lt"/>
                <a:ea typeface="SimSun" panose="02010600030101010101" pitchFamily="2" charset="-122"/>
              </a:rPr>
              <a:t>Optimization problem &amp; parameter fine tuning</a:t>
            </a:r>
            <a:endParaRPr lang="de-DE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1DBDB4-5D8B-46B4-8F9D-2ACE0F69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Outlook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14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939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C28CAA-A4B5-4501-BE76-B3C36B28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Back-up 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F4E4CBA-6D70-4653-B083-1342F279BA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7" y="2504945"/>
            <a:ext cx="3450030" cy="12241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08B3BD-5578-4D95-BF2E-AE2C2D0C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54" y="2267752"/>
            <a:ext cx="2720300" cy="16654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F585031-DDD3-46A2-9FC9-C263E144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61" y="2300784"/>
            <a:ext cx="3312368" cy="16324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E23EC1-224D-42B8-9711-85F3EB17E44C}"/>
              </a:ext>
            </a:extLst>
          </p:cNvPr>
          <p:cNvSpPr txBox="1"/>
          <p:nvPr/>
        </p:nvSpPr>
        <p:spPr>
          <a:xfrm>
            <a:off x="1474664" y="1700808"/>
            <a:ext cx="261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series connection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F407C4-4CFA-4FF9-A8BB-5A8569CF932A}"/>
              </a:ext>
            </a:extLst>
          </p:cNvPr>
          <p:cNvSpPr txBox="1"/>
          <p:nvPr/>
        </p:nvSpPr>
        <p:spPr>
          <a:xfrm>
            <a:off x="4804783" y="1700808"/>
            <a:ext cx="261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parallel connection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84290A-0EED-41C0-8C78-1613014F8C59}"/>
              </a:ext>
            </a:extLst>
          </p:cNvPr>
          <p:cNvSpPr txBox="1"/>
          <p:nvPr/>
        </p:nvSpPr>
        <p:spPr>
          <a:xfrm>
            <a:off x="8134902" y="1700808"/>
            <a:ext cx="261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b="1" dirty="0"/>
              <a:t>Hybrid</a:t>
            </a:r>
            <a:r>
              <a:rPr lang="de-DE" altLang="zh-CN" sz="1800" b="1" dirty="0">
                <a:solidFill>
                  <a:srgbClr val="FF0000"/>
                </a:solidFill>
              </a:rPr>
              <a:t> 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connection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B4851-8D89-447E-ACE4-8924154630D8}"/>
              </a:ext>
            </a:extLst>
          </p:cNvPr>
          <p:cNvSpPr txBox="1"/>
          <p:nvPr/>
        </p:nvSpPr>
        <p:spPr>
          <a:xfrm>
            <a:off x="1452954" y="421415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 err="1">
                <a:solidFill>
                  <a:schemeClr val="tx1"/>
                </a:solidFill>
              </a:rPr>
              <a:t>Talos</a:t>
            </a:r>
            <a:r>
              <a:rPr lang="de-DE" altLang="zh-CN" sz="1400" dirty="0">
                <a:solidFill>
                  <a:schemeClr val="tx1"/>
                </a:solidFill>
              </a:rPr>
              <a:t> </a:t>
            </a:r>
            <a:r>
              <a:rPr lang="de-DE" altLang="zh-CN" sz="1400" dirty="0" err="1">
                <a:solidFill>
                  <a:schemeClr val="tx1"/>
                </a:solidFill>
              </a:rPr>
              <a:t>from</a:t>
            </a:r>
            <a:r>
              <a:rPr lang="de-DE" altLang="zh-CN" sz="1400" dirty="0">
                <a:solidFill>
                  <a:schemeClr val="tx1"/>
                </a:solidFill>
              </a:rPr>
              <a:t> </a:t>
            </a:r>
            <a:r>
              <a:rPr lang="de-DE" altLang="zh-CN" sz="1400" b="0" dirty="0">
                <a:solidFill>
                  <a:schemeClr val="tx1"/>
                </a:solidFill>
              </a:rPr>
              <a:t>Team MIT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10B553-48E4-4C39-B26C-E0F730237D53}"/>
              </a:ext>
            </a:extLst>
          </p:cNvPr>
          <p:cNvSpPr txBox="1"/>
          <p:nvPr/>
        </p:nvSpPr>
        <p:spPr>
          <a:xfrm>
            <a:off x="4748530" y="4118725"/>
            <a:ext cx="245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>
                <a:solidFill>
                  <a:schemeClr val="tx1"/>
                </a:solidFill>
              </a:rPr>
              <a:t>Junior </a:t>
            </a:r>
            <a:r>
              <a:rPr lang="de-DE" altLang="zh-CN" sz="1400" err="1">
                <a:solidFill>
                  <a:schemeClr val="tx1"/>
                </a:solidFill>
              </a:rPr>
              <a:t>from</a:t>
            </a:r>
            <a:r>
              <a:rPr lang="de-DE" altLang="zh-CN" sz="1400">
                <a:solidFill>
                  <a:schemeClr val="tx1"/>
                </a:solidFill>
              </a:rPr>
              <a:t> </a:t>
            </a:r>
            <a:r>
              <a:rPr lang="de-DE" altLang="zh-CN" sz="1400" b="0">
                <a:solidFill>
                  <a:schemeClr val="tx1"/>
                </a:solidFill>
              </a:rPr>
              <a:t>Stanford University and Volkswagen </a:t>
            </a:r>
            <a:endParaRPr lang="zh-CN" altLang="en-US" sz="140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8FFB8-C9BD-4746-BEC5-14CFF1D81069}"/>
              </a:ext>
            </a:extLst>
          </p:cNvPr>
          <p:cNvSpPr txBox="1"/>
          <p:nvPr/>
        </p:nvSpPr>
        <p:spPr>
          <a:xfrm>
            <a:off x="8081721" y="4214158"/>
            <a:ext cx="277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>
                <a:solidFill>
                  <a:schemeClr val="tx1"/>
                </a:solidFill>
              </a:rPr>
              <a:t>Odin </a:t>
            </a:r>
            <a:r>
              <a:rPr lang="de-DE" altLang="zh-CN" sz="1400" err="1">
                <a:solidFill>
                  <a:schemeClr val="tx1"/>
                </a:solidFill>
              </a:rPr>
              <a:t>from</a:t>
            </a:r>
            <a:r>
              <a:rPr lang="de-DE" altLang="zh-CN" sz="1400">
                <a:solidFill>
                  <a:schemeClr val="tx1"/>
                </a:solidFill>
              </a:rPr>
              <a:t> </a:t>
            </a:r>
            <a:r>
              <a:rPr lang="de-DE" altLang="zh-CN" sz="1400" b="0">
                <a:solidFill>
                  <a:schemeClr val="tx1"/>
                </a:solidFill>
              </a:rPr>
              <a:t>Team </a:t>
            </a:r>
            <a:r>
              <a:rPr lang="de-DE" altLang="zh-CN" sz="1400" b="0" err="1">
                <a:solidFill>
                  <a:schemeClr val="tx1"/>
                </a:solidFill>
              </a:rPr>
              <a:t>VictorTango</a:t>
            </a:r>
            <a:endParaRPr lang="zh-CN" altLang="en-US" sz="1400"/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DC7D03E0-FA6B-4DC3-892B-F74DF8AF4920}"/>
              </a:ext>
            </a:extLst>
          </p:cNvPr>
          <p:cNvSpPr>
            <a:spLocks noGrp="1"/>
          </p:cNvSpPr>
          <p:nvPr/>
        </p:nvSpPr>
        <p:spPr bwMode="auto">
          <a:xfrm>
            <a:off x="507968" y="4777799"/>
            <a:ext cx="3817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0">
              <a:buNone/>
            </a:pPr>
            <a:r>
              <a:rPr lang="de-DE" altLang="zh-CN" sz="1400" b="0" dirty="0"/>
              <a:t>+ </a:t>
            </a:r>
            <a:r>
              <a:rPr lang="en-US" altLang="zh-CN" sz="1400" b="0" dirty="0"/>
              <a:t>Clear logic</a:t>
            </a:r>
          </a:p>
          <a:p>
            <a:pPr lvl="2" indent="0">
              <a:buNone/>
            </a:pPr>
            <a:r>
              <a:rPr lang="de-DE" altLang="zh-CN" sz="1400" b="0" dirty="0"/>
              <a:t>+ </a:t>
            </a:r>
            <a:r>
              <a:rPr lang="en-US" altLang="zh-CN" sz="1400" b="0" dirty="0"/>
              <a:t>High accuracy on solving solutions</a:t>
            </a:r>
          </a:p>
          <a:p>
            <a:pPr lvl="2" indent="0">
              <a:buNone/>
            </a:pPr>
            <a:r>
              <a:rPr lang="en-US" altLang="zh-CN" sz="1400" b="0" dirty="0"/>
              <a:t>-  Easy to collapse</a:t>
            </a:r>
          </a:p>
          <a:p>
            <a:pPr lvl="2" indent="0">
              <a:buNone/>
            </a:pPr>
            <a:r>
              <a:rPr lang="en-US" altLang="zh-CN" sz="1400" b="0" dirty="0"/>
              <a:t>-  Extensibility</a:t>
            </a:r>
          </a:p>
          <a:p>
            <a:pPr lvl="2" indent="0">
              <a:buNone/>
            </a:pPr>
            <a:r>
              <a:rPr lang="en-US" altLang="zh-CN" sz="1100" b="0" dirty="0"/>
              <a:t> </a:t>
            </a:r>
            <a:endParaRPr lang="de-DE" altLang="zh-CN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 dirty="0"/>
          </a:p>
          <a:p>
            <a:endParaRPr lang="de-DE" altLang="zh-CN" dirty="0"/>
          </a:p>
          <a:p>
            <a:endParaRPr lang="de-DE" dirty="0"/>
          </a:p>
        </p:txBody>
      </p:sp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9CC33EB3-FBA6-432F-A0F8-43B219342BCF}"/>
              </a:ext>
            </a:extLst>
          </p:cNvPr>
          <p:cNvSpPr>
            <a:spLocks noGrp="1"/>
          </p:cNvSpPr>
          <p:nvPr/>
        </p:nvSpPr>
        <p:spPr bwMode="auto">
          <a:xfrm>
            <a:off x="4163633" y="4777799"/>
            <a:ext cx="345003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0">
              <a:buNone/>
            </a:pPr>
            <a:r>
              <a:rPr lang="de-DE" altLang="zh-CN" sz="1400" b="0"/>
              <a:t>+ </a:t>
            </a:r>
            <a:r>
              <a:rPr lang="en-US" altLang="zh-CN" sz="1400" b="0"/>
              <a:t>Adapt with complex scenario</a:t>
            </a:r>
            <a:endParaRPr lang="de-DE" altLang="zh-CN" sz="1400" b="0"/>
          </a:p>
          <a:p>
            <a:pPr lvl="2" indent="0">
              <a:buNone/>
            </a:pPr>
            <a:r>
              <a:rPr lang="de-DE" altLang="zh-CN" sz="1400" b="0"/>
              <a:t>+ Fast and flexible </a:t>
            </a:r>
            <a:r>
              <a:rPr lang="de-DE" altLang="zh-CN" sz="1400" b="0" err="1"/>
              <a:t>reaction</a:t>
            </a:r>
            <a:endParaRPr lang="de-DE" altLang="zh-CN" sz="1400" b="0"/>
          </a:p>
          <a:p>
            <a:pPr lvl="2" indent="0">
              <a:buNone/>
            </a:pPr>
            <a:r>
              <a:rPr lang="en-US" altLang="zh-CN" sz="1400" b="0"/>
              <a:t>-  High computation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/>
          </a:p>
          <a:p>
            <a:endParaRPr lang="de-DE" altLang="zh-CN"/>
          </a:p>
          <a:p>
            <a:endParaRPr lang="de-DE"/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409D2814-8D6E-4E73-99CB-38E2C56B50F4}"/>
              </a:ext>
            </a:extLst>
          </p:cNvPr>
          <p:cNvSpPr>
            <a:spLocks noGrp="1"/>
          </p:cNvSpPr>
          <p:nvPr/>
        </p:nvSpPr>
        <p:spPr bwMode="auto">
          <a:xfrm>
            <a:off x="7534886" y="4768185"/>
            <a:ext cx="3817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0">
              <a:buNone/>
            </a:pPr>
            <a:r>
              <a:rPr lang="de-DE" altLang="zh-CN" sz="1400" b="0"/>
              <a:t>+ </a:t>
            </a:r>
            <a:r>
              <a:rPr lang="en-US" altLang="zh-CN" sz="1400" b="0">
                <a:solidFill>
                  <a:srgbClr val="202124"/>
                </a:solidFill>
                <a:latin typeface="Arial Unicode MS"/>
              </a:rPr>
              <a:t>H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ierarchical structure and clear logic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de-DE" altLang="zh-CN" sz="1400" b="0"/>
          </a:p>
          <a:p>
            <a:pPr lvl="2" indent="0">
              <a:buNone/>
            </a:pPr>
            <a:r>
              <a:rPr lang="de-DE" altLang="zh-CN" sz="1400" b="0"/>
              <a:t>+ </a:t>
            </a:r>
            <a:r>
              <a:rPr lang="en-US" altLang="zh-CN" sz="1400" b="0"/>
              <a:t>Adapt with complex scenario</a:t>
            </a:r>
            <a:endParaRPr lang="de-DE" altLang="zh-CN" sz="1400"/>
          </a:p>
          <a:p>
            <a:pPr lvl="2" indent="0">
              <a:buNone/>
            </a:pPr>
            <a:r>
              <a:rPr lang="en-US" altLang="zh-CN" sz="1400" b="0"/>
              <a:t>+ </a:t>
            </a:r>
            <a:r>
              <a:rPr lang="de-DE" altLang="zh-CN" sz="1400" b="0"/>
              <a:t>Fast and flexible reaction</a:t>
            </a:r>
            <a:endParaRPr lang="en-US" altLang="zh-CN" sz="1400" b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altLang="zh-CN"/>
          </a:p>
          <a:p>
            <a:endParaRPr lang="de-DE" altLang="zh-CN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28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日程表&#10;&#10;中度可信度描述已自动生成">
            <a:extLst>
              <a:ext uri="{FF2B5EF4-FFF2-40B4-BE49-F238E27FC236}">
                <a16:creationId xmlns:a16="http://schemas.microsoft.com/office/drawing/2014/main" id="{D065B243-55D1-4E23-A375-1625590FA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"/>
          <a:stretch/>
        </p:blipFill>
        <p:spPr>
          <a:xfrm>
            <a:off x="960417" y="1500976"/>
            <a:ext cx="10271166" cy="486807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DD76155-BA43-42AE-A63A-7ABE5DE1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/>
              <a:t>Back-up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3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A3BF6D-1DF7-4511-BB07-5EEBD45E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4E8A"/>
                </a:solidFill>
                <a:effectLst/>
                <a:uLnTx/>
                <a:uFillTx/>
                <a:latin typeface="Arial"/>
                <a:cs typeface="Arial"/>
              </a:rPr>
              <a:t>Pivotal roles in autonomous vehicles</a:t>
            </a:r>
          </a:p>
          <a:p>
            <a:pPr marL="881063" marR="0" lvl="2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</a:rPr>
              <a:t>Plan decision-making system</a:t>
            </a:r>
          </a:p>
          <a:p>
            <a:pPr marL="881063" marR="0" lvl="2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</a:rPr>
              <a:t>Trajectory planning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4E8A"/>
                </a:solidFill>
                <a:effectLst/>
                <a:uLnTx/>
                <a:uFillTx/>
                <a:latin typeface="Arial"/>
                <a:cs typeface="Arial"/>
              </a:rPr>
              <a:t>Existing research</a:t>
            </a:r>
          </a:p>
          <a:p>
            <a:pPr marL="881063" marR="0" lvl="2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</a:rPr>
              <a:t>Capable of simplified conditions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4E8A"/>
                </a:solidFill>
                <a:effectLst/>
                <a:uLnTx/>
                <a:uFillTx/>
                <a:latin typeface="Arial"/>
                <a:cs typeface="Arial"/>
              </a:rPr>
              <a:t>Complex traffic condition</a:t>
            </a:r>
          </a:p>
          <a:p>
            <a:pPr marL="881063" marR="0" lvl="2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</a:rPr>
              <a:t>Nose-to-tail traffic </a:t>
            </a:r>
          </a:p>
          <a:p>
            <a:pPr marL="881063" marR="0" lvl="2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</a:rPr>
              <a:t>Overtaking</a:t>
            </a:r>
          </a:p>
          <a:p>
            <a:endParaRPr lang="de-D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5B4B440-DE6C-4CAA-B91F-E0ABEB14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Motivation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0A14B3-7294-4B63-ABED-BB3E99FA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4228" y="1670609"/>
            <a:ext cx="4738297" cy="46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76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5327085-EC05-4C0C-BCBB-1D48369B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Back-up</a:t>
            </a:r>
            <a:endParaRPr lang="de-DE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B13A349-4D62-4C4F-A0BD-9FA36B37F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00068"/>
              </p:ext>
            </p:extLst>
          </p:nvPr>
        </p:nvGraphicFramePr>
        <p:xfrm>
          <a:off x="5262880" y="1483367"/>
          <a:ext cx="6784118" cy="500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482">
                  <a:extLst>
                    <a:ext uri="{9D8B030D-6E8A-4147-A177-3AD203B41FA5}">
                      <a16:colId xmlns:a16="http://schemas.microsoft.com/office/drawing/2014/main" val="4292133799"/>
                    </a:ext>
                  </a:extLst>
                </a:gridCol>
                <a:gridCol w="5771636">
                  <a:extLst>
                    <a:ext uri="{9D8B030D-6E8A-4147-A177-3AD203B41FA5}">
                      <a16:colId xmlns:a16="http://schemas.microsoft.com/office/drawing/2014/main" val="4037629517"/>
                    </a:ext>
                  </a:extLst>
                </a:gridCol>
              </a:tblGrid>
              <a:tr h="434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condition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description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8551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no right turn &amp;&amp; no left turn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13388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very close to </a:t>
                      </a:r>
                      <a:r>
                        <a:rPr lang="en-US" altLang="zh-CN" sz="1200" err="1"/>
                        <a:t>stopline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16431"/>
                  </a:ext>
                </a:extLst>
              </a:tr>
              <a:tr h="4442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far from the stop line &amp;&amp; (last try success || long from last failure) &amp;&amp; (want to turn left || cost function is true)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81443"/>
                  </a:ext>
                </a:extLst>
              </a:tr>
              <a:tr h="4442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far from the stop line &amp;&amp; (last try success || long from last failure) &amp;&amp; want to turn right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94294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wait too long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533436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S6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wait too long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85474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the left GAP is suitable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15887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S8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the right GAP is suitable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09302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S9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 collision &amp;&amp; ego Car run in the target lane 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83581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ego Car run in the target lane 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4831"/>
                  </a:ext>
                </a:extLst>
              </a:tr>
              <a:tr h="621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S11, S12, S13, S14, S15, S19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there is a collision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53775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S16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16041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want to change left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990174"/>
                  </a:ext>
                </a:extLst>
              </a:tr>
              <a:tr h="266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S18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no collision &amp;&amp; want to change right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61448"/>
                  </a:ext>
                </a:extLst>
              </a:tr>
            </a:tbl>
          </a:graphicData>
        </a:graphic>
      </p:graphicFrame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6714D1A-6F97-4578-8D9E-43122878A1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1" y="1537280"/>
            <a:ext cx="3244712" cy="2428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91CD9-8CF9-4ED2-BE63-B8CDDEA8E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1"/>
          <a:stretch/>
        </p:blipFill>
        <p:spPr>
          <a:xfrm>
            <a:off x="645836" y="4064826"/>
            <a:ext cx="3453827" cy="23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6D8EA722-B535-4C39-8483-9058F508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t="8430" r="475" b="18159"/>
          <a:stretch/>
        </p:blipFill>
        <p:spPr>
          <a:xfrm>
            <a:off x="414974" y="3849215"/>
            <a:ext cx="5111299" cy="233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92F73DB-4CD9-4594-B5E0-E1768E730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Deceleration in FSRA (Full Speed Range ACC)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comfort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3.5                                                       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                         0≤</m:t>
                              </m:r>
                              <m:sSub>
                                <m:sSub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num>
                                <m:den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50 </m:t>
                                          </m:r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125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2.5                                                       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                    </m:t>
                              </m:r>
                              <m:f>
                                <m:f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125</m:t>
                                  </m:r>
                                </m:num>
                                <m:den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de-DE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92F73DB-4CD9-4594-B5E0-E1768E730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D812B73-85E8-4BD7-AC0F-2B8458C9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Back-up</a:t>
            </a:r>
            <a:endParaRPr lang="de-DE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CE3F7F-633D-42F6-ACF7-E253F6D02ADD}"/>
              </a:ext>
            </a:extLst>
          </p:cNvPr>
          <p:cNvSpPr txBox="1"/>
          <p:nvPr/>
        </p:nvSpPr>
        <p:spPr>
          <a:xfrm>
            <a:off x="1945800" y="5728297"/>
            <a:ext cx="366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Source: Prof. Dr. </a:t>
            </a:r>
            <a:r>
              <a:rPr lang="en-US" sz="1200" err="1"/>
              <a:t>rer</a:t>
            </a:r>
            <a:r>
              <a:rPr lang="en-US" sz="1200"/>
              <a:t>. Winner, MAA SS2019 Script,</a:t>
            </a:r>
          </a:p>
          <a:p>
            <a:r>
              <a:rPr lang="en-US" sz="1200"/>
              <a:t>Chapter 4.1 Adaptive Cruise Control, page 13 </a:t>
            </a:r>
            <a:r>
              <a:rPr lang="en-US"/>
              <a:t>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485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AB47F7C-94FA-416A-A5C3-C229841CD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Interaction with ahead obstacles</a:t>
                </a:r>
              </a:p>
              <a:p>
                <a:pPr indent="-1682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comfort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comfort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ego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offset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lvl="1" indent="-173355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comfort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	: comfort braking distance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dirty="0"/>
                  <a:t>	: FSM update driving distance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emb</m:t>
                        </m:r>
                      </m:sub>
                    </m:sSub>
                  </m:oMath>
                </a14:m>
                <a:r>
                  <a:rPr lang="en-US" altLang="zh-CN" dirty="0"/>
                  <a:t>	: minimal braking distance at low-speed condition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ego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offset</m:t>
                        </m:r>
                      </m:sub>
                    </m:sSub>
                  </m:oMath>
                </a14:m>
                <a:r>
                  <a:rPr lang="en-US" altLang="zh-CN" dirty="0"/>
                  <a:t> 	: coordinate offset (baseline offset)</a:t>
                </a:r>
                <a:endParaRPr lang="de-DE" altLang="zh-CN" dirty="0"/>
              </a:p>
              <a:p>
                <a:pPr marL="518795" lvl="1" indent="-34290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AB47F7C-94FA-416A-A5C3-C229841CD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7E5D35D-FB35-46FD-B594-F5F705D5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Back-up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947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BFDF15-5A96-4B08-9B8B-BF17AFD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Communication with traffic lights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929EB8-2757-43CA-AF44-81C32ED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Back-up</a:t>
            </a:r>
            <a:endParaRPr lang="de-DE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8C308-76B0-410A-B87F-E563D502F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96" y="2172335"/>
            <a:ext cx="6637655" cy="41967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9A3F62-72DA-4FB4-94BF-BF8FBB466F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2022214"/>
            <a:ext cx="4417675" cy="23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8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8F1B675-8B40-4789-9A8F-5011E3329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Communication with traffic lights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approach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=(1−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)∙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comfort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emb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emb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lvl="1" indent="-173355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comfort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	: comfort braking distance</a:t>
                </a:r>
              </a:p>
              <a:p>
                <a:pPr lvl="1" indent="-173355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 panose="02040503050406030204" pitchFamily="18" charset="0"/>
                              </a:rPr>
                              <m:t>emb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	: emergency braking distance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emb</m:t>
                        </m:r>
                      </m:sub>
                    </m:sSub>
                  </m:oMath>
                </a14:m>
                <a:r>
                  <a:rPr lang="en-US" altLang="zh-CN" dirty="0"/>
                  <a:t> 	: emergency braking distance weight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dirty="0"/>
                  <a:t>	: FSM update driving distance</a:t>
                </a:r>
              </a:p>
              <a:p>
                <a:pPr lvl="1" indent="-17335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emb</m:t>
                        </m:r>
                      </m:sub>
                    </m:sSub>
                  </m:oMath>
                </a14:m>
                <a:r>
                  <a:rPr lang="en-US" altLang="zh-CN" dirty="0"/>
                  <a:t>	: minimal braking distance at low-speed condition</a:t>
                </a:r>
              </a:p>
              <a:p>
                <a:endParaRPr lang="en-US" altLang="zh-CN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8F1B675-8B40-4789-9A8F-5011E3329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8DC12B0-CA70-49F0-8D7E-27675F9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Back-up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681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04025E-B44F-4D45-8D2D-B8C0DB5B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Determination of motion target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7DFB039-2E51-4558-94A7-B4A2C9A3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Back-up</a:t>
            </a:r>
            <a:endParaRPr lang="de-DE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D6CAFD-4675-4FE8-AAE9-47A419E930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9" y="2721293"/>
            <a:ext cx="5086667" cy="2900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47560F-FFB4-42EF-9F7B-7EA6407721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2721293"/>
            <a:ext cx="5311776" cy="3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78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3C9D38E-DD53-42F4-A8C9-FCA118C4FA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Motion control</a:t>
                </a: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P control on steering angle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steering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wheel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b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compensation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i="1" dirty="0">
                  <a:sym typeface="Wingdings" panose="05000000000000000000" pitchFamily="2" charset="2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desired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current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i="1" dirty="0">
                  <a:sym typeface="Wingdings" panose="05000000000000000000" pitchFamily="2" charset="2"/>
                </a:endParaRPr>
              </a:p>
              <a:p>
                <a:pPr lvl="3"/>
                <a:r>
                  <a:rPr lang="en-US" altLang="zh-CN" dirty="0">
                    <a:sym typeface="Wingdings" panose="05000000000000000000" pitchFamily="2" charset="2"/>
                  </a:rPr>
                  <a:t>Cumulative error due to finite difference calculation </a:t>
                </a:r>
                <a:br>
                  <a:rPr lang="en-US" altLang="zh-CN" dirty="0">
                    <a:sym typeface="Wingdings" panose="05000000000000000000" pitchFamily="2" charset="2"/>
                  </a:rPr>
                </a:br>
                <a:r>
                  <a:rPr lang="en-US" altLang="zh-CN" dirty="0">
                    <a:sym typeface="Wingdings" panose="05000000000000000000" pitchFamily="2" charset="2"/>
                  </a:rPr>
                  <a:t>in inverse Frenet transformation</a:t>
                </a:r>
                <a:endParaRPr lang="en-US" altLang="zh-CN" i="1" dirty="0">
                  <a:sym typeface="Wingdings" panose="05000000000000000000" pitchFamily="2" charset="2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compensation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comp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Lateral offset dominated control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steering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wheel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turning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ym typeface="Wingdings" panose="05000000000000000000" pitchFamily="2" charset="2"/>
                </a:endParaRPr>
              </a:p>
              <a:p>
                <a:pPr lvl="3"/>
                <a:r>
                  <a:rPr lang="en-US" altLang="zh-CN" dirty="0">
                    <a:sym typeface="Wingdings" panose="05000000000000000000" pitchFamily="2" charset="2"/>
                  </a:rPr>
                  <a:t>Middle lateral distance  	 large turning radius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turning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medium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large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ackermann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ym typeface="Wingdings" panose="05000000000000000000" pitchFamily="2" charset="2"/>
                </a:endParaRPr>
              </a:p>
              <a:p>
                <a:pPr lvl="3"/>
                <a:r>
                  <a:rPr lang="en-US" altLang="zh-CN" dirty="0">
                    <a:sym typeface="Wingdings" panose="05000000000000000000" pitchFamily="2" charset="2"/>
                  </a:rPr>
                  <a:t>Large lateral distance  	 small turning radius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turning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large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small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ack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er</m:t>
                            </m:r>
                            <m:r>
                              <m:rPr>
                                <m:sty m:val="p"/>
                              </m:rPr>
                              <a:rPr lang="en-US" altLang="zh-CN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mann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ym typeface="Wingdings" panose="05000000000000000000" pitchFamily="2" charset="2"/>
                </a:endParaRPr>
              </a:p>
              <a:p>
                <a:endParaRPr lang="en-US" altLang="zh-CN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3C9D38E-DD53-42F4-A8C9-FCA118C4F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7171A0CC-4033-4AC4-A523-04C10B56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planning 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179F177-EBBC-4CB2-96AB-6971015E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165193"/>
                  </p:ext>
                </p:extLst>
              </p:nvPr>
            </p:nvGraphicFramePr>
            <p:xfrm>
              <a:off x="8155172" y="1995124"/>
              <a:ext cx="2586778" cy="39837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85819">
                      <a:extLst>
                        <a:ext uri="{9D8B030D-6E8A-4147-A177-3AD203B41FA5}">
                          <a16:colId xmlns:a16="http://schemas.microsoft.com/office/drawing/2014/main" val="4094033084"/>
                        </a:ext>
                      </a:extLst>
                    </a:gridCol>
                    <a:gridCol w="1700959">
                      <a:extLst>
                        <a:ext uri="{9D8B030D-6E8A-4147-A177-3AD203B41FA5}">
                          <a16:colId xmlns:a16="http://schemas.microsoft.com/office/drawing/2014/main" val="2347722136"/>
                        </a:ext>
                      </a:extLst>
                    </a:gridCol>
                  </a:tblGrid>
                  <a:tr h="2864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symbol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value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7687689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66294645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i="1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N</a:t>
                          </a:r>
                          <a:endParaRPr lang="zh-CN" sz="1400" i="1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5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6412980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comp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0.1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733741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smtClean="0">
                                        <a:latin typeface="Cambria Math" panose="02040503050406030204" pitchFamily="18" charset="0"/>
                                      </a:rPr>
                                      <m:t>medium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0.25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7222605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large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4228353"/>
                      </a:ext>
                    </a:extLst>
                  </a:tr>
                  <a:tr h="2738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large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80 m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67460515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small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20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69442369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ackermann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zh-CN" altLang="en-US" sz="1400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2542932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</a:rPr>
                                      <m:t>small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altLang="zh-CN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1126607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</a:rPr>
                                      <m:t>large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altLang="zh-CN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0.3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6166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179F177-EBBC-4CB2-96AB-6971015E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165193"/>
                  </p:ext>
                </p:extLst>
              </p:nvPr>
            </p:nvGraphicFramePr>
            <p:xfrm>
              <a:off x="8155172" y="1995124"/>
              <a:ext cx="2586778" cy="39837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85819">
                      <a:extLst>
                        <a:ext uri="{9D8B030D-6E8A-4147-A177-3AD203B41FA5}">
                          <a16:colId xmlns:a16="http://schemas.microsoft.com/office/drawing/2014/main" val="4094033084"/>
                        </a:ext>
                      </a:extLst>
                    </a:gridCol>
                    <a:gridCol w="1700959">
                      <a:extLst>
                        <a:ext uri="{9D8B030D-6E8A-4147-A177-3AD203B41FA5}">
                          <a16:colId xmlns:a16="http://schemas.microsoft.com/office/drawing/2014/main" val="2347722136"/>
                        </a:ext>
                      </a:extLst>
                    </a:gridCol>
                  </a:tblGrid>
                  <a:tr h="2864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symbol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value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7687689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1887" r="-192466" b="-1047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66294645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i="1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N</a:t>
                          </a:r>
                          <a:endParaRPr lang="zh-CN" sz="1400" i="1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5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6412980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07692" r="-192466" b="-86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0.1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733741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00000" r="-192466" b="-7490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0.25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7222605"/>
                      </a:ext>
                    </a:extLst>
                  </a:tr>
                  <a:tr h="32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500000" r="-192466" b="-6490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4228353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611538" r="-192466" b="-5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80 m</a:t>
                          </a:r>
                          <a:endParaRPr lang="zh-CN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67460515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6849" r="-19246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20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69442369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06849" r="-19246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43" t="-606849" r="-35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2542932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16667" r="-192466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0.2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1126607"/>
                      </a:ext>
                    </a:extLst>
                  </a:tr>
                  <a:tr h="4424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05479" r="-192466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altLang="zh-CN" sz="14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0.3 m</a:t>
                          </a:r>
                          <a:endParaRPr lang="zh-CN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6166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301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6E304E-BF5A-4460-8784-A651B1BF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2" y="1579563"/>
            <a:ext cx="7412846" cy="4789487"/>
          </a:xfrm>
        </p:spPr>
        <p:txBody>
          <a:bodyPr/>
          <a:lstStyle/>
          <a:p>
            <a:r>
              <a:rPr lang="en-US"/>
              <a:t>Open loop test</a:t>
            </a:r>
          </a:p>
          <a:p>
            <a:pPr marL="692150" lvl="1" indent="-342900">
              <a:buFont typeface="Arial" panose="020B0604020202020204" pitchFamily="34" charset="0"/>
              <a:buChar char="•"/>
            </a:pPr>
            <a:r>
              <a:rPr lang="en-US"/>
              <a:t>overtaking judgement (other state -&gt; Prep Change lane left)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9E95FA-F512-4A71-A72B-FAEE5CED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Back-up</a:t>
            </a:r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49A9E6-B9BD-4E82-AA73-E8C09A7E5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/>
          <a:stretch/>
        </p:blipFill>
        <p:spPr>
          <a:xfrm>
            <a:off x="398875" y="2871892"/>
            <a:ext cx="4897963" cy="308525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CB3049-39B1-4110-BA97-EB3D9A5020EF}"/>
              </a:ext>
            </a:extLst>
          </p:cNvPr>
          <p:cNvCxnSpPr>
            <a:cxnSpLocks/>
          </p:cNvCxnSpPr>
          <p:nvPr/>
        </p:nvCxnSpPr>
        <p:spPr>
          <a:xfrm>
            <a:off x="3723640" y="3576320"/>
            <a:ext cx="1026160" cy="97726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0022A43-2B25-420E-B276-F7C4B83569AB}"/>
              </a:ext>
            </a:extLst>
          </p:cNvPr>
          <p:cNvCxnSpPr>
            <a:cxnSpLocks/>
          </p:cNvCxnSpPr>
          <p:nvPr/>
        </p:nvCxnSpPr>
        <p:spPr>
          <a:xfrm flipV="1">
            <a:off x="3815080" y="4414519"/>
            <a:ext cx="726440" cy="35221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BDDCF3D-A0A8-401A-96E7-13C4B2EA6234}"/>
              </a:ext>
            </a:extLst>
          </p:cNvPr>
          <p:cNvCxnSpPr>
            <a:cxnSpLocks/>
          </p:cNvCxnSpPr>
          <p:nvPr/>
        </p:nvCxnSpPr>
        <p:spPr>
          <a:xfrm>
            <a:off x="2885440" y="3925887"/>
            <a:ext cx="1026160" cy="97726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ACF4180-0069-4795-9CFB-585DAB8D8FF7}"/>
              </a:ext>
            </a:extLst>
          </p:cNvPr>
          <p:cNvSpPr txBox="1"/>
          <p:nvPr/>
        </p:nvSpPr>
        <p:spPr>
          <a:xfrm>
            <a:off x="3606800" y="435903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TTC1</a:t>
            </a:r>
          </a:p>
        </p:txBody>
      </p:sp>
      <p:sp>
        <p:nvSpPr>
          <p:cNvPr id="22" name="内容占位符 1">
            <a:extLst>
              <a:ext uri="{FF2B5EF4-FFF2-40B4-BE49-F238E27FC236}">
                <a16:creationId xmlns:a16="http://schemas.microsoft.com/office/drawing/2014/main" id="{28A528A7-7654-4324-A59A-98E02429BF32}"/>
              </a:ext>
            </a:extLst>
          </p:cNvPr>
          <p:cNvSpPr txBox="1">
            <a:spLocks/>
          </p:cNvSpPr>
          <p:nvPr/>
        </p:nvSpPr>
        <p:spPr bwMode="auto">
          <a:xfrm>
            <a:off x="5470438" y="2333625"/>
            <a:ext cx="6609267" cy="4789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eaLnBrk="1" hangingPunct="1">
              <a:spcBef>
                <a:spcPts val="0"/>
              </a:spcBef>
              <a:spcAft>
                <a:spcPts val="600"/>
              </a:spcAft>
              <a:buFont typeface="Wingdings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eaLnBrk="1" hangingPunct="1">
              <a:spcBef>
                <a:spcPts val="0"/>
              </a:spcBef>
              <a:spcAft>
                <a:spcPts val="600"/>
              </a:spcAft>
              <a:buFont typeface="Wingdings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480" indent="-187325" algn="l" eaLnBrk="1" hangingPunct="1">
              <a:spcBef>
                <a:spcPts val="0"/>
              </a:spcBef>
              <a:spcAft>
                <a:spcPts val="600"/>
              </a:spcAft>
              <a:buFont typeface="Wingdings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355" algn="l" eaLnBrk="1" hangingPunct="1">
              <a:spcBef>
                <a:spcPts val="0"/>
              </a:spcBef>
              <a:spcAft>
                <a:spcPts val="600"/>
              </a:spcAft>
              <a:buFont typeface="Wingdings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9230" algn="l" eaLnBrk="1" hangingPunct="1">
              <a:spcBef>
                <a:spcPts val="0"/>
              </a:spcBef>
              <a:spcAft>
                <a:spcPts val="600"/>
              </a:spcAft>
              <a:buFont typeface="Wingdings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9230" algn="l" eaLnBrk="1" hangingPunct="1"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eaLnBrk="1" hangingPunct="1"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eaLnBrk="1" hangingPunct="1"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eaLnBrk="1" hangingPunct="1"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92150" lvl="1" indent="-342900">
              <a:buFont typeface="Arial" panose="020B0604020202020204" pitchFamily="34" charset="0"/>
              <a:buChar char="•"/>
            </a:pPr>
            <a:r>
              <a:rPr lang="en-US"/>
              <a:t>TTC1: time to the front obstacle</a:t>
            </a:r>
          </a:p>
          <a:p>
            <a:pPr marL="692150" lvl="1" indent="-342900">
              <a:buFont typeface="Arial" panose="020B0604020202020204" pitchFamily="34" charset="0"/>
              <a:buChar char="•"/>
            </a:pPr>
            <a:r>
              <a:rPr lang="en-US"/>
              <a:t>TPCL: time to Prep Change Lane Left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C2D6BA2-C582-4368-990C-18093EFFE6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3005666"/>
            <a:ext cx="5257800" cy="342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590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E523EB8-9889-4E7C-B669-937ABF38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(Straight FSM)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1">
                <a:extLst>
                  <a:ext uri="{FF2B5EF4-FFF2-40B4-BE49-F238E27FC236}">
                    <a16:creationId xmlns:a16="http://schemas.microsoft.com/office/drawing/2014/main" id="{0F0B2850-3FA5-4385-B9DB-F055DB0A0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7849" y="1428740"/>
                <a:ext cx="5284969" cy="459302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1. Ensure body length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gap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lf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lb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change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lf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lb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2. Avoid collision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prediction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lf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ego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lb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ego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2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5" name="内容占位符 1">
                <a:extLst>
                  <a:ext uri="{FF2B5EF4-FFF2-40B4-BE49-F238E27FC236}">
                    <a16:creationId xmlns:a16="http://schemas.microsoft.com/office/drawing/2014/main" id="{0F0B2850-3FA5-4385-B9DB-F055DB0A0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7849" y="1428740"/>
                <a:ext cx="5284969" cy="4593020"/>
              </a:xfrm>
              <a:blipFill>
                <a:blip r:embed="rId2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8B28B959-C387-41C6-A528-511AC176B578}"/>
              </a:ext>
            </a:extLst>
          </p:cNvPr>
          <p:cNvGrpSpPr/>
          <p:nvPr/>
        </p:nvGrpSpPr>
        <p:grpSpPr>
          <a:xfrm>
            <a:off x="99182" y="1911018"/>
            <a:ext cx="6782604" cy="2766355"/>
            <a:chOff x="226027" y="1649631"/>
            <a:chExt cx="6782604" cy="276635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0CC4144-7C7D-49D9-8014-4046F8CCE059}"/>
                </a:ext>
              </a:extLst>
            </p:cNvPr>
            <p:cNvGrpSpPr/>
            <p:nvPr/>
          </p:nvGrpSpPr>
          <p:grpSpPr>
            <a:xfrm>
              <a:off x="226027" y="1674399"/>
              <a:ext cx="6782604" cy="2741587"/>
              <a:chOff x="1682414" y="951496"/>
              <a:chExt cx="9226362" cy="4112381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55A54F70-13EB-47E2-BD42-8BFA8B38F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44621" y="1637241"/>
                <a:ext cx="1245701" cy="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CFFD7D7-42CF-4FB7-8939-FFA9CF8B16EC}"/>
                  </a:ext>
                </a:extLst>
              </p:cNvPr>
              <p:cNvGrpSpPr/>
              <p:nvPr/>
            </p:nvGrpSpPr>
            <p:grpSpPr>
              <a:xfrm>
                <a:off x="1682414" y="951496"/>
                <a:ext cx="8432897" cy="4112381"/>
                <a:chOff x="1682414" y="1419823"/>
                <a:chExt cx="8432897" cy="4112381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BA8B3318-F583-4EFD-92F2-D86DA901F79A}"/>
                    </a:ext>
                  </a:extLst>
                </p:cNvPr>
                <p:cNvGrpSpPr/>
                <p:nvPr/>
              </p:nvGrpSpPr>
              <p:grpSpPr>
                <a:xfrm>
                  <a:off x="1682414" y="1808268"/>
                  <a:ext cx="8432897" cy="3723936"/>
                  <a:chOff x="1682414" y="1808268"/>
                  <a:chExt cx="8432897" cy="3723936"/>
                </a:xfrm>
              </p:grpSpPr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E74AE80B-1493-41C5-B365-D8E3095A5525}"/>
                      </a:ext>
                    </a:extLst>
                  </p:cNvPr>
                  <p:cNvGrpSpPr/>
                  <p:nvPr/>
                </p:nvGrpSpPr>
                <p:grpSpPr>
                  <a:xfrm>
                    <a:off x="1682414" y="1808268"/>
                    <a:ext cx="8432897" cy="3723936"/>
                    <a:chOff x="615431" y="1075891"/>
                    <a:chExt cx="8432897" cy="3723936"/>
                  </a:xfrm>
                </p:grpSpPr>
                <p:grpSp>
                  <p:nvGrpSpPr>
                    <p:cNvPr id="19" name="组合 18">
                      <a:extLst>
                        <a:ext uri="{FF2B5EF4-FFF2-40B4-BE49-F238E27FC236}">
                          <a16:creationId xmlns:a16="http://schemas.microsoft.com/office/drawing/2014/main" id="{40181C2E-A033-43AA-A4AC-3B5F22E5C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41042" y="1075891"/>
                      <a:ext cx="6707286" cy="3723936"/>
                      <a:chOff x="2341042" y="1075891"/>
                      <a:chExt cx="6707286" cy="3723936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" name="文本框 20">
                            <a:extLst>
                              <a:ext uri="{FF2B5EF4-FFF2-40B4-BE49-F238E27FC236}">
                                <a16:creationId xmlns:a16="http://schemas.microsoft.com/office/drawing/2014/main" id="{F8FEC612-B5C2-49BC-82C6-47B3C1A8896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40769" y="4118577"/>
                            <a:ext cx="576060" cy="52641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gap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de-DE" i="1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" name="文本框 20">
                            <a:extLst>
                              <a:ext uri="{FF2B5EF4-FFF2-40B4-BE49-F238E27FC236}">
                                <a16:creationId xmlns:a16="http://schemas.microsoft.com/office/drawing/2014/main" id="{F8FEC612-B5C2-49BC-82C6-47B3C1A8896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140769" y="4118577"/>
                            <a:ext cx="576060" cy="526419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r="-34286" b="-1929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de-DE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22" name="组合 21">
                        <a:extLst>
                          <a:ext uri="{FF2B5EF4-FFF2-40B4-BE49-F238E27FC236}">
                            <a16:creationId xmlns:a16="http://schemas.microsoft.com/office/drawing/2014/main" id="{C6227762-0D4B-4BB9-BC38-DD8B76CA7B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41042" y="1075891"/>
                        <a:ext cx="6707286" cy="3723936"/>
                        <a:chOff x="2341042" y="1075891"/>
                        <a:chExt cx="6707286" cy="3723936"/>
                      </a:xfrm>
                    </p:grpSpPr>
                    <p:grpSp>
                      <p:nvGrpSpPr>
                        <p:cNvPr id="23" name="组合 22">
                          <a:extLst>
                            <a:ext uri="{FF2B5EF4-FFF2-40B4-BE49-F238E27FC236}">
                              <a16:creationId xmlns:a16="http://schemas.microsoft.com/office/drawing/2014/main" id="{22824F94-81F5-411B-8004-0A88FBE7A28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341042" y="1075891"/>
                          <a:ext cx="6707286" cy="3668985"/>
                          <a:chOff x="2341042" y="1075891"/>
                          <a:chExt cx="6707286" cy="3668985"/>
                        </a:xfrm>
                      </p:grpSpPr>
                      <p:grpSp>
                        <p:nvGrpSpPr>
                          <p:cNvPr id="26" name="组合 25">
                            <a:extLst>
                              <a:ext uri="{FF2B5EF4-FFF2-40B4-BE49-F238E27FC236}">
                                <a16:creationId xmlns:a16="http://schemas.microsoft.com/office/drawing/2014/main" id="{A56B19AA-EF8A-47C2-A2BB-DC628F585EF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351583" y="1075891"/>
                            <a:ext cx="6696745" cy="2773209"/>
                            <a:chOff x="2351583" y="1075891"/>
                            <a:chExt cx="6696745" cy="2773209"/>
                          </a:xfrm>
                        </p:grpSpPr>
                        <p:sp>
                          <p:nvSpPr>
                            <p:cNvPr id="28" name="文本框 27">
                              <a:extLst>
                                <a:ext uri="{FF2B5EF4-FFF2-40B4-BE49-F238E27FC236}">
                                  <a16:creationId xmlns:a16="http://schemas.microsoft.com/office/drawing/2014/main" id="{9EDE66EB-A94A-4A47-93EA-78CCBB1AB44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700786" y="2047023"/>
                              <a:ext cx="461665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vert="horz" wrap="square" rtlCol="0">
                              <a:spAutoFit/>
                            </a:bodyPr>
                            <a:lstStyle/>
                            <a:p>
                              <a:r>
                                <a:rPr lang="de-DE"/>
                                <a:t>y</a:t>
                              </a:r>
                            </a:p>
                          </p:txBody>
                        </p:sp>
                        <p:grpSp>
                          <p:nvGrpSpPr>
                            <p:cNvPr id="29" name="组合 28">
                              <a:extLst>
                                <a:ext uri="{FF2B5EF4-FFF2-40B4-BE49-F238E27FC236}">
                                  <a16:creationId xmlns:a16="http://schemas.microsoft.com/office/drawing/2014/main" id="{46DD37DF-1B36-4475-B6EE-0B14B26823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51583" y="1075891"/>
                              <a:ext cx="6696745" cy="2773209"/>
                              <a:chOff x="2351583" y="1075891"/>
                              <a:chExt cx="6696745" cy="2773209"/>
                            </a:xfrm>
                          </p:grpSpPr>
                          <p:grpSp>
                            <p:nvGrpSpPr>
                              <p:cNvPr id="30" name="组合 29">
                                <a:extLst>
                                  <a:ext uri="{FF2B5EF4-FFF2-40B4-BE49-F238E27FC236}">
                                    <a16:creationId xmlns:a16="http://schemas.microsoft.com/office/drawing/2014/main" id="{3A51C0E1-9EA4-4040-A139-CF3CBFA302C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51583" y="1075891"/>
                                <a:ext cx="6696745" cy="2773209"/>
                                <a:chOff x="2351583" y="1075891"/>
                                <a:chExt cx="6696745" cy="2773209"/>
                              </a:xfrm>
                            </p:grpSpPr>
                            <p:grpSp>
                              <p:nvGrpSpPr>
                                <p:cNvPr id="32" name="组合 31">
                                  <a:extLst>
                                    <a:ext uri="{FF2B5EF4-FFF2-40B4-BE49-F238E27FC236}">
                                      <a16:creationId xmlns:a16="http://schemas.microsoft.com/office/drawing/2014/main" id="{BDF81760-4F68-46A0-87AC-19FA54768C4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351583" y="1075891"/>
                                  <a:ext cx="6696745" cy="2773209"/>
                                  <a:chOff x="2351583" y="1075891"/>
                                  <a:chExt cx="6696745" cy="2773209"/>
                                </a:xfrm>
                              </p:grpSpPr>
                              <p:pic>
                                <p:nvPicPr>
                                  <p:cNvPr id="35" name="图片 9" descr="图片包含 飞机, 镜子, 游戏机, 空气&#10;&#10;描述已自动生成">
                                    <a:extLst>
                                      <a:ext uri="{FF2B5EF4-FFF2-40B4-BE49-F238E27FC236}">
                                        <a16:creationId xmlns:a16="http://schemas.microsoft.com/office/drawing/2014/main" id="{D7DB8066-A599-4DC2-9652-7BC44ECC749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6453" t="14543" r="6451" b="17592"/>
                                  <a:stretch/>
                                </p:blipFill>
                                <p:spPr bwMode="auto">
                                  <a:xfrm>
                                    <a:off x="3587873" y="1075891"/>
                                    <a:ext cx="2281371" cy="11829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</a:ln>
                                </p:spPr>
                              </p:pic>
                              <p:grpSp>
                                <p:nvGrpSpPr>
                                  <p:cNvPr id="36" name="组合 35">
                                    <a:extLst>
                                      <a:ext uri="{FF2B5EF4-FFF2-40B4-BE49-F238E27FC236}">
                                        <a16:creationId xmlns:a16="http://schemas.microsoft.com/office/drawing/2014/main" id="{F7E7861C-AC41-4C60-941B-AC43EA161CB3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351583" y="2552956"/>
                                    <a:ext cx="6696745" cy="1296144"/>
                                    <a:chOff x="2423591" y="2564904"/>
                                    <a:chExt cx="6696745" cy="1296144"/>
                                  </a:xfrm>
                                </p:grpSpPr>
                                <p:grpSp>
                                  <p:nvGrpSpPr>
                                    <p:cNvPr id="37" name="组合 36">
                                      <a:extLst>
                                        <a:ext uri="{FF2B5EF4-FFF2-40B4-BE49-F238E27FC236}">
                                          <a16:creationId xmlns:a16="http://schemas.microsoft.com/office/drawing/2014/main" id="{B942830B-6842-4D26-B2CB-294FBBAD6B75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495600" y="2564904"/>
                                      <a:ext cx="6624736" cy="1296144"/>
                                      <a:chOff x="2495600" y="2564904"/>
                                      <a:chExt cx="6624736" cy="1296144"/>
                                    </a:xfrm>
                                  </p:grpSpPr>
                                  <p:cxnSp>
                                    <p:nvCxnSpPr>
                                      <p:cNvPr id="39" name="直接连接符 3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310AE14E-DC50-440F-87D8-C2097576EA9C}"/>
                                          </a:ext>
                                        </a:extLst>
                                      </p:cNvPr>
                                      <p:cNvCxnSpPr/>
                                      <p:nvPr/>
                                    </p:nvCxnSpPr>
                                    <p:spPr>
                                      <a:xfrm>
                                        <a:off x="2495600" y="2564904"/>
                                        <a:ext cx="6624736" cy="0"/>
                                      </a:xfrm>
                                      <a:prstGeom prst="line">
                                        <a:avLst/>
                                      </a:prstGeom>
                                      <a:ln w="38100"/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40" name="直接连接符 3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A7011BF-50B4-4D55-9193-20D1E9443882}"/>
                                          </a:ext>
                                        </a:extLst>
                                      </p:cNvPr>
                                      <p:cNvCxnSpPr/>
                                      <p:nvPr/>
                                    </p:nvCxnSpPr>
                                    <p:spPr>
                                      <a:xfrm>
                                        <a:off x="2495600" y="3861048"/>
                                        <a:ext cx="6624736" cy="0"/>
                                      </a:xfrm>
                                      <a:prstGeom prst="line">
                                        <a:avLst/>
                                      </a:prstGeom>
                                      <a:ln w="38100"/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38" name="矩形 37">
                                      <a:extLst>
                                        <a:ext uri="{FF2B5EF4-FFF2-40B4-BE49-F238E27FC236}">
                                          <a16:creationId xmlns:a16="http://schemas.microsoft.com/office/drawing/2014/main" id="{FB302E7E-DA50-4908-91D0-7166914B5FB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423591" y="2630990"/>
                                      <a:ext cx="5400579" cy="1165635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FF0000">
                                        <a:alpha val="30196"/>
                                      </a:srgbClr>
                                    </a:solidFill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de-DE"/>
                                    </a:p>
                                  </p:txBody>
                                </p:sp>
                              </p:grpSp>
                            </p:grpSp>
                            <p:cxnSp>
                              <p:nvCxnSpPr>
                                <p:cNvPr id="33" name="直接箭头连接符 32">
                                  <a:extLst>
                                    <a:ext uri="{FF2B5EF4-FFF2-40B4-BE49-F238E27FC236}">
                                      <a16:creationId xmlns:a16="http://schemas.microsoft.com/office/drawing/2014/main" id="{F63E9673-4D41-4112-B1B7-1EB8C9AA0DCB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4727411" y="1667358"/>
                                  <a:ext cx="0" cy="1128072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F0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4" name="直接箭头连接符 33">
                                  <a:extLst>
                                    <a:ext uri="{FF2B5EF4-FFF2-40B4-BE49-F238E27FC236}">
                                      <a16:creationId xmlns:a16="http://schemas.microsoft.com/office/drawing/2014/main" id="{D0434DEA-B132-4AF4-AC36-56AEC86DD146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3159249" y="1674417"/>
                                  <a:ext cx="1557580" cy="0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F0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31" name="文本框 30">
                                <a:extLst>
                                  <a:ext uri="{FF2B5EF4-FFF2-40B4-BE49-F238E27FC236}">
                                    <a16:creationId xmlns:a16="http://schemas.microsoft.com/office/drawing/2014/main" id="{1691608F-DC6D-465B-9058-AF80EA55669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019593" y="1589204"/>
                                <a:ext cx="461665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vert="horz"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de-DE"/>
                                  <a:t>x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7" name="直接连接符 26">
                            <a:extLst>
                              <a:ext uri="{FF2B5EF4-FFF2-40B4-BE49-F238E27FC236}">
                                <a16:creationId xmlns:a16="http://schemas.microsoft.com/office/drawing/2014/main" id="{6B4A2995-74B2-4B61-A500-1E1C635770F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2341042" y="3764117"/>
                            <a:ext cx="0" cy="980759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rgbClr val="FF0000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4" name="直接箭头连接符 23">
                          <a:extLst>
                            <a:ext uri="{FF2B5EF4-FFF2-40B4-BE49-F238E27FC236}">
                              <a16:creationId xmlns:a16="http://schemas.microsoft.com/office/drawing/2014/main" id="{960048C1-37A2-4E19-9215-D813EE3FD2B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5469" y="4115444"/>
                          <a:ext cx="5400580" cy="0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headEnd type="triangl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" name="直接连接符 24">
                          <a:extLst>
                            <a:ext uri="{FF2B5EF4-FFF2-40B4-BE49-F238E27FC236}">
                              <a16:creationId xmlns:a16="http://schemas.microsoft.com/office/drawing/2014/main" id="{12B861B4-8A64-4CDF-A1B4-9E69C024319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786049" y="3819068"/>
                          <a:ext cx="0" cy="98075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pic>
                  <p:nvPicPr>
                    <p:cNvPr id="20" name="图片 19" descr="白色的冰箱&#10;&#10;描述已自动生成">
                      <a:extLst>
                        <a:ext uri="{FF2B5EF4-FFF2-40B4-BE49-F238E27FC236}">
                          <a16:creationId xmlns:a16="http://schemas.microsoft.com/office/drawing/2014/main" id="{7B81F381-88EA-4AAD-9E18-E05231C297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 flipH="1">
                      <a:off x="1060775" y="2360471"/>
                      <a:ext cx="792089" cy="168277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E6616839-0DBB-40D5-9DEA-06D339F8469F}"/>
                      </a:ext>
                    </a:extLst>
                  </p:cNvPr>
                  <p:cNvSpPr txBox="1"/>
                  <p:nvPr/>
                </p:nvSpPr>
                <p:spPr>
                  <a:xfrm>
                    <a:off x="1769412" y="4495276"/>
                    <a:ext cx="1574703" cy="4915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obstacle</a:t>
                    </a:r>
                  </a:p>
                </p:txBody>
              </p:sp>
            </p:grp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747D647-D7B4-4E0B-9B97-20305CF05462}"/>
                    </a:ext>
                  </a:extLst>
                </p:cNvPr>
                <p:cNvSpPr txBox="1"/>
                <p:nvPr/>
              </p:nvSpPr>
              <p:spPr>
                <a:xfrm>
                  <a:off x="5338212" y="1419823"/>
                  <a:ext cx="1254418" cy="4915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ego car</a:t>
                  </a:r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" name="图片 19" descr="白色的冰箱&#10;&#10;描述已自动生成">
                <a:extLst>
                  <a:ext uri="{FF2B5EF4-FFF2-40B4-BE49-F238E27FC236}">
                    <a16:creationId xmlns:a16="http://schemas.microsoft.com/office/drawing/2014/main" id="{57360499-54B4-4B59-9154-5ECCCB19F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9282002" y="2569645"/>
                <a:ext cx="792089" cy="1682778"/>
              </a:xfrm>
              <a:prstGeom prst="rect">
                <a:avLst/>
              </a:prstGeom>
            </p:spPr>
          </p:pic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E3C54D4-DE36-4D7F-ADFF-E0620079D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19145" y="1443093"/>
                <a:ext cx="7664" cy="1353004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BCB6F508-0524-4DFE-9094-BDBCB6959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1773" y="1350830"/>
                <a:ext cx="17382" cy="1484615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0842CE2-BEE5-40B7-89E2-FE0D9A419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6229" y="1637241"/>
                <a:ext cx="1782081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5E0B4DF-73F7-4943-9806-0375AEE47497}"/>
                  </a:ext>
                </a:extLst>
              </p:cNvPr>
              <p:cNvSpPr txBox="1"/>
              <p:nvPr/>
            </p:nvSpPr>
            <p:spPr>
              <a:xfrm>
                <a:off x="9094035" y="4133695"/>
                <a:ext cx="1814741" cy="49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B5B429F-DA61-4035-BD0B-0CC08671125B}"/>
                </a:ext>
              </a:extLst>
            </p:cNvPr>
            <p:cNvGrpSpPr/>
            <p:nvPr/>
          </p:nvGrpSpPr>
          <p:grpSpPr>
            <a:xfrm>
              <a:off x="1423376" y="1649631"/>
              <a:ext cx="2664903" cy="1485195"/>
              <a:chOff x="1423376" y="1649631"/>
              <a:chExt cx="2664903" cy="14851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3B137A95-6150-4542-9F6B-0EF78423D72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3376" y="1649631"/>
                    <a:ext cx="576061" cy="3940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prediction</m:t>
                              </m:r>
                            </m:sub>
                          </m:sSub>
                        </m:oMath>
                      </m:oMathPara>
                    </a14:m>
                    <a:endParaRPr lang="de-DE" i="1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3B137A95-6150-4542-9F6B-0EF78423D7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3376" y="1649631"/>
                    <a:ext cx="576061" cy="3940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8936" b="-923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BDE6A8-8B1F-4CF9-A9BD-6F7B9B9DA9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8279" y="2090414"/>
                <a:ext cx="0" cy="1044412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644C8FF-F4E8-420B-A9CD-5FE395A6C0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5019" y="2059803"/>
                <a:ext cx="3057" cy="1057973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49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B078BB5-0F5F-47E3-8A14-77A0F0D8E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 Model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System requirement</a:t>
            </a:r>
          </a:p>
          <a:p>
            <a:pPr lvl="2"/>
            <a:r>
              <a:rPr lang="de-DE" altLang="zh-CN" dirty="0"/>
              <a:t>Szenario </a:t>
            </a:r>
            <a:r>
              <a:rPr lang="en-US" altLang="zh-CN" dirty="0"/>
              <a:t>complexity</a:t>
            </a:r>
          </a:p>
          <a:p>
            <a:pPr lvl="2"/>
            <a:r>
              <a:rPr lang="en-US" altLang="zh-CN" dirty="0"/>
              <a:t>Safety</a:t>
            </a:r>
            <a:r>
              <a:rPr lang="de-DE" altLang="zh-CN" dirty="0"/>
              <a:t>, </a:t>
            </a:r>
            <a:r>
              <a:rPr lang="en-US" altLang="zh-CN" dirty="0"/>
              <a:t>efficiency</a:t>
            </a:r>
            <a:r>
              <a:rPr lang="de-DE" altLang="zh-CN" dirty="0"/>
              <a:t>, </a:t>
            </a:r>
            <a:r>
              <a:rPr lang="en-US" altLang="zh-CN" dirty="0"/>
              <a:t>comfort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System Engineering</a:t>
            </a:r>
          </a:p>
          <a:p>
            <a:pPr lvl="2"/>
            <a:r>
              <a:rPr lang="en-US" altLang="zh-CN" dirty="0"/>
              <a:t>Behavior planner</a:t>
            </a:r>
          </a:p>
          <a:p>
            <a:pPr lvl="2"/>
            <a:r>
              <a:rPr lang="en-US" altLang="zh-CN" dirty="0"/>
              <a:t>Trajectory planner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Component Design</a:t>
            </a:r>
          </a:p>
          <a:p>
            <a:pPr lvl="2">
              <a:defRPr/>
            </a:pPr>
            <a:r>
              <a:rPr lang="en-US" altLang="zh-CN" dirty="0"/>
              <a:t>Finite state machine</a:t>
            </a:r>
          </a:p>
          <a:p>
            <a:pPr lvl="2">
              <a:defRPr/>
            </a:pPr>
            <a:r>
              <a:rPr lang="en-US" altLang="zh-CN" dirty="0"/>
              <a:t>Collision check</a:t>
            </a:r>
          </a:p>
          <a:p>
            <a:pPr lvl="2">
              <a:defRPr/>
            </a:pPr>
            <a:r>
              <a:rPr lang="en-US" altLang="zh-CN" dirty="0"/>
              <a:t>Cost function</a:t>
            </a:r>
          </a:p>
          <a:p>
            <a:pPr lvl="2">
              <a:defRPr/>
            </a:pPr>
            <a:r>
              <a:rPr lang="en-US" altLang="zh-CN" dirty="0"/>
              <a:t>Trajectory generation</a:t>
            </a:r>
          </a:p>
          <a:p>
            <a:pPr lvl="1"/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endParaRPr lang="de-D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7C15EC-268A-4D88-AAEE-9C72B9FF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Methodologie</a:t>
            </a:r>
            <a:endParaRPr lang="de-DE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D27F03-3E03-4F28-8996-C33CBCE06781}"/>
              </a:ext>
            </a:extLst>
          </p:cNvPr>
          <p:cNvSpPr/>
          <p:nvPr/>
        </p:nvSpPr>
        <p:spPr>
          <a:xfrm>
            <a:off x="4799856" y="1714292"/>
            <a:ext cx="1584176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requirement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81521E4-EF82-4A46-AAC8-A02B16A06FFC}"/>
              </a:ext>
            </a:extLst>
          </p:cNvPr>
          <p:cNvSpPr/>
          <p:nvPr/>
        </p:nvSpPr>
        <p:spPr>
          <a:xfrm>
            <a:off x="5211891" y="2860014"/>
            <a:ext cx="1584176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engineering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31AB18B-39D1-4A5C-8D57-A3A12CF482D8}"/>
              </a:ext>
            </a:extLst>
          </p:cNvPr>
          <p:cNvSpPr/>
          <p:nvPr/>
        </p:nvSpPr>
        <p:spPr>
          <a:xfrm>
            <a:off x="5617537" y="4030751"/>
            <a:ext cx="1584176" cy="8159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8E33DB6-E578-4976-BEC8-4FE807941950}"/>
              </a:ext>
            </a:extLst>
          </p:cNvPr>
          <p:cNvSpPr/>
          <p:nvPr/>
        </p:nvSpPr>
        <p:spPr>
          <a:xfrm>
            <a:off x="8965909" y="4029071"/>
            <a:ext cx="1584176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</a:p>
          <a:p>
            <a:pPr algn="ctr"/>
            <a:r>
              <a:rPr lang="en-US" altLang="zh-CN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240A68-A14D-4C23-95A3-FA9988DEE978}"/>
              </a:ext>
            </a:extLst>
          </p:cNvPr>
          <p:cNvSpPr/>
          <p:nvPr/>
        </p:nvSpPr>
        <p:spPr>
          <a:xfrm>
            <a:off x="9387615" y="2847259"/>
            <a:ext cx="1584176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C799AB-5417-4A34-9DAA-D5F83B12FA89}"/>
              </a:ext>
            </a:extLst>
          </p:cNvPr>
          <p:cNvSpPr/>
          <p:nvPr/>
        </p:nvSpPr>
        <p:spPr>
          <a:xfrm>
            <a:off x="9840416" y="1722785"/>
            <a:ext cx="1584176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071582B-CC17-469B-8965-4D29FE1410C3}"/>
              </a:ext>
            </a:extLst>
          </p:cNvPr>
          <p:cNvSpPr/>
          <p:nvPr/>
        </p:nvSpPr>
        <p:spPr>
          <a:xfrm>
            <a:off x="6390272" y="5197713"/>
            <a:ext cx="3312368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 implementation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342333-057E-48B6-8550-7C49584E5336}"/>
              </a:ext>
            </a:extLst>
          </p:cNvPr>
          <p:cNvSpPr txBox="1"/>
          <p:nvPr/>
        </p:nvSpPr>
        <p:spPr>
          <a:xfrm>
            <a:off x="7413079" y="165804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4465EB-2CB1-408C-BB85-DDE49D5F44F8}"/>
              </a:ext>
            </a:extLst>
          </p:cNvPr>
          <p:cNvSpPr txBox="1"/>
          <p:nvPr/>
        </p:nvSpPr>
        <p:spPr>
          <a:xfrm>
            <a:off x="7406734" y="2846999"/>
            <a:ext cx="139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C7B1A-0DF2-4147-8A6D-5E6E98D42500}"/>
              </a:ext>
            </a:extLst>
          </p:cNvPr>
          <p:cNvSpPr txBox="1"/>
          <p:nvPr/>
        </p:nvSpPr>
        <p:spPr>
          <a:xfrm>
            <a:off x="7413079" y="402952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1180B5B-C821-4694-82EC-AC61003E53A4}"/>
              </a:ext>
            </a:extLst>
          </p:cNvPr>
          <p:cNvSpPr/>
          <p:nvPr/>
        </p:nvSpPr>
        <p:spPr>
          <a:xfrm>
            <a:off x="5640482" y="2552492"/>
            <a:ext cx="144016" cy="29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5215B023-CABC-4360-970C-96A8963B42CC}"/>
              </a:ext>
            </a:extLst>
          </p:cNvPr>
          <p:cNvSpPr/>
          <p:nvPr/>
        </p:nvSpPr>
        <p:spPr>
          <a:xfrm>
            <a:off x="6049177" y="3710967"/>
            <a:ext cx="144016" cy="29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18F89024-A84B-47FE-B82B-170CA34664A7}"/>
              </a:ext>
            </a:extLst>
          </p:cNvPr>
          <p:cNvSpPr/>
          <p:nvPr/>
        </p:nvSpPr>
        <p:spPr>
          <a:xfrm>
            <a:off x="6652051" y="4867271"/>
            <a:ext cx="144016" cy="306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37A5DDC3-6C29-456C-8D16-826BE2D7F6E8}"/>
              </a:ext>
            </a:extLst>
          </p:cNvPr>
          <p:cNvSpPr/>
          <p:nvPr/>
        </p:nvSpPr>
        <p:spPr>
          <a:xfrm rot="10800000">
            <a:off x="9289945" y="4879360"/>
            <a:ext cx="144016" cy="29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574241F4-633A-4CA3-ACF4-8758A4085210}"/>
              </a:ext>
            </a:extLst>
          </p:cNvPr>
          <p:cNvSpPr/>
          <p:nvPr/>
        </p:nvSpPr>
        <p:spPr>
          <a:xfrm rot="10800000">
            <a:off x="9915320" y="3698214"/>
            <a:ext cx="144016" cy="306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92014B08-D2DC-4F0F-A5F6-561A593F540C}"/>
              </a:ext>
            </a:extLst>
          </p:cNvPr>
          <p:cNvSpPr/>
          <p:nvPr/>
        </p:nvSpPr>
        <p:spPr>
          <a:xfrm rot="10800000">
            <a:off x="10232967" y="2552491"/>
            <a:ext cx="144016" cy="270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8E896782-A2B4-4A6A-880E-818ABFC696FE}"/>
              </a:ext>
            </a:extLst>
          </p:cNvPr>
          <p:cNvSpPr/>
          <p:nvPr/>
        </p:nvSpPr>
        <p:spPr>
          <a:xfrm rot="10800000">
            <a:off x="6400100" y="1972821"/>
            <a:ext cx="3430791" cy="2531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55ADEE7-34C7-4D6F-A4AB-C154DDD469C7}"/>
              </a:ext>
            </a:extLst>
          </p:cNvPr>
          <p:cNvSpPr/>
          <p:nvPr/>
        </p:nvSpPr>
        <p:spPr>
          <a:xfrm rot="10800000">
            <a:off x="6810104" y="3134993"/>
            <a:ext cx="2577511" cy="2531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5C368A4A-FDBD-4F32-924C-4490F4D66FD7}"/>
              </a:ext>
            </a:extLst>
          </p:cNvPr>
          <p:cNvSpPr/>
          <p:nvPr/>
        </p:nvSpPr>
        <p:spPr>
          <a:xfrm rot="10800000">
            <a:off x="7216774" y="4312135"/>
            <a:ext cx="1739609" cy="2531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7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187FFC-9D42-4B19-AABD-37B54984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</a:t>
            </a:r>
          </a:p>
          <a:p>
            <a:pPr lvl="1"/>
            <a:r>
              <a:rPr lang="de-DE" altLang="zh-CN" dirty="0"/>
              <a:t>Global Route</a:t>
            </a:r>
          </a:p>
          <a:p>
            <a:pPr lvl="1"/>
            <a:r>
              <a:rPr lang="en-US" altLang="zh-CN" dirty="0"/>
              <a:t>Traffic sign</a:t>
            </a:r>
            <a:endParaRPr lang="de-DE" altLang="zh-CN" dirty="0"/>
          </a:p>
          <a:p>
            <a:pPr lvl="1"/>
            <a:r>
              <a:rPr lang="en-US" altLang="zh-CN" dirty="0"/>
              <a:t>Obstacle position &amp; velocity</a:t>
            </a:r>
          </a:p>
          <a:p>
            <a:pPr lvl="1"/>
            <a:r>
              <a:rPr lang="en-US" altLang="zh-CN" dirty="0"/>
              <a:t>Ego car position &amp; velocity</a:t>
            </a:r>
            <a:endParaRPr lang="en-US" dirty="0"/>
          </a:p>
          <a:p>
            <a:r>
              <a:rPr lang="en-US" altLang="zh-CN" dirty="0"/>
              <a:t>Output</a:t>
            </a:r>
          </a:p>
          <a:p>
            <a:pPr lvl="1"/>
            <a:r>
              <a:rPr lang="en-US" altLang="zh-CN" dirty="0"/>
              <a:t>Steering wheel angle</a:t>
            </a:r>
          </a:p>
          <a:p>
            <a:pPr lvl="1"/>
            <a:r>
              <a:rPr lang="en-US" altLang="zh-CN" dirty="0"/>
              <a:t>Odometer velocity</a:t>
            </a:r>
          </a:p>
          <a:p>
            <a:pPr lvl="1"/>
            <a:r>
              <a:rPr lang="en-US" altLang="zh-CN" dirty="0"/>
              <a:t>Direction indicator</a:t>
            </a:r>
          </a:p>
          <a:p>
            <a:endParaRPr lang="en-US" altLang="zh-CN" dirty="0"/>
          </a:p>
          <a:p>
            <a:endParaRPr lang="de-DE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6C55FD-93E1-4B3D-98E8-69D70993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de-DE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C1760F-BBFE-4202-9598-07148518E17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4450" y="1598612"/>
            <a:ext cx="6343649" cy="4776787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06740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E523EB8-9889-4E7C-B669-937ABF38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(Straight FSM)</a:t>
            </a:r>
            <a:endParaRPr lang="de-DE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7FEC330-9AAE-43C7-8595-44F91CADE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19508"/>
              </p:ext>
            </p:extLst>
          </p:nvPr>
        </p:nvGraphicFramePr>
        <p:xfrm>
          <a:off x="372532" y="2278962"/>
          <a:ext cx="5723468" cy="314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12">
                  <a:extLst>
                    <a:ext uri="{9D8B030D-6E8A-4147-A177-3AD203B41FA5}">
                      <a16:colId xmlns:a16="http://schemas.microsoft.com/office/drawing/2014/main" val="296848009"/>
                    </a:ext>
                  </a:extLst>
                </a:gridCol>
                <a:gridCol w="4507456">
                  <a:extLst>
                    <a:ext uri="{9D8B030D-6E8A-4147-A177-3AD203B41FA5}">
                      <a16:colId xmlns:a16="http://schemas.microsoft.com/office/drawing/2014/main" val="4227243244"/>
                    </a:ext>
                  </a:extLst>
                </a:gridCol>
              </a:tblGrid>
              <a:tr h="381012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State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3684297"/>
                  </a:ext>
                </a:extLst>
              </a:tr>
              <a:tr h="69238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Buffer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Accepting command from upper layer and send information to trajectory planner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2062479"/>
                  </a:ext>
                </a:extLst>
              </a:tr>
              <a:tr h="4600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Keep Lane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 at the current lane, 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including acceleration and deceleration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6260615"/>
                  </a:ext>
                </a:extLst>
              </a:tr>
              <a:tr h="4600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Stop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Stop for collision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0073730"/>
                  </a:ext>
                </a:extLst>
              </a:tr>
              <a:tr h="46159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Prep Left/ Right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Computation of the possibility for turning right/left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0138071"/>
                  </a:ext>
                </a:extLst>
              </a:tr>
              <a:tr h="69007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Change Left/ Right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Change left/ right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set the Turn Left/ Right flags 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when successfully finished the turn preparation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67583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B9DB9DC-8524-4F83-86D6-620F31CC46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1" y="2075445"/>
            <a:ext cx="5341620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9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E523EB8-9889-4E7C-B669-937ABF38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(Straight FSM)</a:t>
            </a:r>
            <a:endParaRPr lang="de-DE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143B5A99-3843-4FF9-B9D4-4755C13E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592263"/>
            <a:ext cx="11521017" cy="4789487"/>
          </a:xfrm>
        </p:spPr>
        <p:txBody>
          <a:bodyPr/>
          <a:lstStyle/>
          <a:p>
            <a:r>
              <a:rPr lang="en-US" altLang="zh-CN" dirty="0"/>
              <a:t>Scenario-based</a:t>
            </a:r>
            <a:r>
              <a:rPr lang="de-DE" altLang="zh-CN" dirty="0"/>
              <a:t> </a:t>
            </a:r>
            <a:r>
              <a:rPr lang="en-US" altLang="zh-CN" dirty="0"/>
              <a:t>design</a:t>
            </a:r>
            <a:r>
              <a:rPr lang="de-DE" altLang="zh-CN" dirty="0"/>
              <a:t> </a:t>
            </a:r>
            <a:r>
              <a:rPr lang="en-US" altLang="zh-CN" dirty="0"/>
              <a:t>of</a:t>
            </a:r>
            <a:r>
              <a:rPr lang="de-DE" altLang="zh-CN" dirty="0"/>
              <a:t> </a:t>
            </a:r>
            <a:r>
              <a:rPr lang="en-US" altLang="zh-CN" dirty="0"/>
              <a:t>FSM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Lane change strategy</a:t>
            </a:r>
            <a:endParaRPr lang="en-US" altLang="zh-CN">
              <a:cs typeface="Arial"/>
            </a:endParaRPr>
          </a:p>
          <a:p>
            <a:r>
              <a:rPr lang="en-US" altLang="zh-CN" dirty="0"/>
              <a:t>Scene-based</a:t>
            </a:r>
            <a:r>
              <a:rPr lang="de-DE" altLang="zh-CN" dirty="0"/>
              <a:t> </a:t>
            </a:r>
            <a:r>
              <a:rPr lang="en-US" altLang="zh-CN" dirty="0"/>
              <a:t>division</a:t>
            </a:r>
            <a:r>
              <a:rPr lang="de-DE" altLang="zh-CN" dirty="0"/>
              <a:t> </a:t>
            </a:r>
            <a:r>
              <a:rPr lang="en-US" altLang="zh-CN" dirty="0"/>
              <a:t>of</a:t>
            </a:r>
            <a:r>
              <a:rPr lang="de-DE" altLang="zh-CN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Data processing of surrounding vehicles</a:t>
            </a:r>
            <a:endParaRPr lang="en-US" altLang="zh-CN">
              <a:cs typeface="Arial"/>
            </a:endParaRPr>
          </a:p>
          <a:p>
            <a:pPr lvl="1"/>
            <a:r>
              <a:rPr lang="en-US" altLang="zh-CN" dirty="0"/>
              <a:t>Cost function for judgement of changing lane</a:t>
            </a:r>
            <a:r>
              <a:rPr lang="en-US" altLang="zh-CN"/>
              <a:t> </a:t>
            </a:r>
            <a:endParaRPr lang="en-US" altLang="zh-CN">
              <a:cs typeface="Arial"/>
            </a:endParaRPr>
          </a:p>
          <a:p>
            <a:pPr lvl="1"/>
            <a:r>
              <a:rPr lang="en-US" altLang="zh-CN" dirty="0"/>
              <a:t>Prediction of </a:t>
            </a:r>
            <a:r>
              <a:rPr lang="en-US" dirty="0"/>
              <a:t>distance for lane change</a:t>
            </a:r>
            <a:endParaRPr lang="en-US">
              <a:cs typeface="Arial"/>
            </a:endParaRPr>
          </a:p>
          <a:p>
            <a:r>
              <a:rPr lang="en-US" dirty="0"/>
              <a:t>Implementation of methods:</a:t>
            </a:r>
          </a:p>
          <a:p>
            <a:pPr lvl="1"/>
            <a:r>
              <a:rPr lang="en-US" dirty="0"/>
              <a:t>::</a:t>
            </a:r>
            <a:r>
              <a:rPr lang="en-US" dirty="0" err="1"/>
              <a:t>cost_function</a:t>
            </a:r>
            <a:r>
              <a:rPr lang="en-US" dirty="0"/>
              <a:t>()</a:t>
            </a:r>
            <a:r>
              <a:rPr lang="en-US"/>
              <a:t>    	</a:t>
            </a:r>
            <a:r>
              <a:rPr lang="en-US" dirty="0">
                <a:sym typeface="Wingdings" panose="05000000000000000000" pitchFamily="2" charset="2"/>
              </a:rPr>
              <a:t> optimal </a:t>
            </a:r>
            <a:r>
              <a:rPr lang="en-US">
                <a:sym typeface="Wingdings" panose="05000000000000000000" pitchFamily="2" charset="2"/>
              </a:rPr>
              <a:t>route</a:t>
            </a:r>
            <a:endParaRPr lang="en-US">
              <a:cs typeface="Arial"/>
            </a:endParaRPr>
          </a:p>
          <a:p>
            <a:pPr lvl="1" indent="0">
              <a:buNone/>
            </a:pPr>
            <a:endParaRPr lang="en-US" dirty="0"/>
          </a:p>
          <a:p>
            <a:pPr marL="6921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F9EE1E-8E79-4001-90AA-CDDA4ABA92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1" y="2075445"/>
            <a:ext cx="5341620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26150DE-B64D-475C-AB0A-49DAE570F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altLang="zh-CN" dirty="0"/>
                  <a:t>Speed penalty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kumimoji="0" lang="zh-CN" alt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zh-CN" altLang="en-US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zh-CN" alt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en-US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obj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zh-CN" altLang="en-US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ego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AutoNum type="arabicPeriod"/>
                </a:pPr>
                <a:r>
                  <a:rPr lang="en-US" altLang="zh-CN" dirty="0"/>
                  <a:t>Different lane penalty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&amp;  1           </m:t>
                              </m:r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target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change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r>
                                <a:rPr kumimoji="0" lang="en-US" altLang="zh-CN" sz="18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0           </m:t>
                              </m:r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target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change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AutoNum type="arabicPeriod"/>
                </a:pPr>
                <a:r>
                  <a:rPr lang="en-US" altLang="zh-CN" dirty="0"/>
                  <a:t>Distance penalty</a:t>
                </a:r>
              </a:p>
              <a:p>
                <a:pPr marL="0" marR="0" lvl="0" indent="0" algn="l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zh-CN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ego</m:t>
                            </m:r>
                          </m:sub>
                        </m:s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zh-CN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0" lang="zh-CN" alt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zh-CN" alt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road</m:t>
                                </m:r>
                              </m:sub>
                            </m:sSub>
                          </m:e>
                          <m:sub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zh-CN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obj</m:t>
                            </m:r>
                          </m:sub>
                        </m:s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zh-CN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ego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0" lang="zh-CN" alt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zh-CN" alt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road</m:t>
                                </m:r>
                              </m:sub>
                            </m:sSub>
                          </m:e>
                          <m:sub>
                            <m:r>
                              <a:rPr kumimoji="0" lang="zh-CN" alt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ym typeface="Wingdings" panose="05000000000000000000" pitchFamily="2" charset="2"/>
                  </a:rPr>
                  <a:t> Cost function:  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zh-CN" alt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zh-CN" alt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zh-CN" alt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0" lang="zh-CN" alt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endParaRPr lang="en-US" altLang="zh-CN" dirty="0">
                  <a:sym typeface="Wingdings" panose="05000000000000000000" pitchFamily="2" charset="2"/>
                </a:endParaRPr>
              </a:p>
              <a:p>
                <a:r>
                  <a:rPr lang="en-US" altLang="zh-CN" dirty="0">
                    <a:sym typeface="Wingdings" panose="05000000000000000000" pitchFamily="2" charset="2"/>
                  </a:rPr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26150DE-B64D-475C-AB0A-49DAE570F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 t="-509" b="-3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E0F97B-2C10-4ACA-A2CA-EDDE0F35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(Straight FSM)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56941E-F427-4449-AAD7-B429032A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881" y="1414543"/>
            <a:ext cx="3243372" cy="50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24B519F-4A30-463C-A3DB-BE2A75B41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1. Ensure body length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gap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lf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lb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change</m:t>
                          </m:r>
                        </m:sub>
                      </m:sSub>
                      <m:r>
                        <a: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zh-CN" altLang="en-US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lf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lb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2. Avoid collision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prediction</m:t>
                          </m:r>
                        </m:sub>
                      </m:sSub>
                      <m: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18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lf</m:t>
                                  </m:r>
                                </m:sub>
                              </m:sSub>
                              <m: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18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ego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18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lb</m:t>
                                  </m:r>
                                </m:sub>
                              </m:sSub>
                              <m: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18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ego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dirty="0"/>
              </a:p>
              <a:p>
                <a:pPr>
                  <a:lnSpc>
                    <a:spcPct val="20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24B519F-4A30-463C-A3DB-BE2A75B41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5E2757B-635E-4D1E-AD35-D57A7B4E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Planner – (Straight FSM)</a:t>
            </a:r>
            <a:endParaRPr lang="de-DE" dirty="0"/>
          </a:p>
        </p:txBody>
      </p:sp>
      <p:pic>
        <p:nvPicPr>
          <p:cNvPr id="112" name="图片 111" descr="图示&#10;&#10;描述已自动生成">
            <a:extLst>
              <a:ext uri="{FF2B5EF4-FFF2-40B4-BE49-F238E27FC236}">
                <a16:creationId xmlns:a16="http://schemas.microsoft.com/office/drawing/2014/main" id="{33B4B510-E1A2-4CE6-A1ED-307CA9D65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1" y="1415488"/>
            <a:ext cx="6785436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743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Muster_FZD">
  <a:themeElements>
    <a:clrScheme name="FZD_CD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004E8A"/>
      </a:accent1>
      <a:accent2>
        <a:srgbClr val="3374A1"/>
      </a:accent2>
      <a:accent3>
        <a:srgbClr val="66959E"/>
      </a:accent3>
      <a:accent4>
        <a:srgbClr val="99B8D0"/>
      </a:accent4>
      <a:accent5>
        <a:srgbClr val="99A604"/>
      </a:accent5>
      <a:accent6>
        <a:srgbClr val="F5A300"/>
      </a:accent6>
      <a:hlink>
        <a:srgbClr val="FDCA00"/>
      </a:hlink>
      <a:folHlink>
        <a:srgbClr val="CC4C03"/>
      </a:folHlink>
    </a:clrScheme>
    <a:fontScheme name="v1_TUD_Präsentation_ro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Muster_FZD" id="{03911256-D416-4399-A4E6-9E80CD9B29DE}" vid="{4158B272-CE84-401C-ADA7-3EB7EA14B3A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PPT_Muster_FZD</Template>
  <TotalTime>488</TotalTime>
  <Words>1801</Words>
  <Application>Microsoft Office PowerPoint</Application>
  <PresentationFormat>宽屏</PresentationFormat>
  <Paragraphs>452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 Unicode MS</vt:lpstr>
      <vt:lpstr>Angsana New</vt:lpstr>
      <vt:lpstr>Arial</vt:lpstr>
      <vt:lpstr>Calibri</vt:lpstr>
      <vt:lpstr>Cambria Math</vt:lpstr>
      <vt:lpstr>Times New Roman</vt:lpstr>
      <vt:lpstr>Wingdings</vt:lpstr>
      <vt:lpstr>PPT_Muster_FZD</vt:lpstr>
      <vt:lpstr>ADP 151/20 Kolloquium </vt:lpstr>
      <vt:lpstr>Agenda</vt:lpstr>
      <vt:lpstr>Motivation</vt:lpstr>
      <vt:lpstr>Methodologie</vt:lpstr>
      <vt:lpstr>Framework</vt:lpstr>
      <vt:lpstr>Behavior Planner – (Straight FSM)</vt:lpstr>
      <vt:lpstr>Behavior Planner – (Straight FSM)</vt:lpstr>
      <vt:lpstr>Behavior Planner – (Straight FSM)</vt:lpstr>
      <vt:lpstr>Behavior Planner – (Straight FSM)</vt:lpstr>
      <vt:lpstr>Behavior Planner – (Intersection FSM)</vt:lpstr>
      <vt:lpstr>Behavior Planner – (Intersection FSM)</vt:lpstr>
      <vt:lpstr>Behavior Planner – (Intersection FSM)</vt:lpstr>
      <vt:lpstr>Behavior Planner – (Intersection FSM)</vt:lpstr>
      <vt:lpstr>Trajectory Planning</vt:lpstr>
      <vt:lpstr>Trajectory Planning</vt:lpstr>
      <vt:lpstr>Trajectory Planning</vt:lpstr>
      <vt:lpstr>Trajectory Planning</vt:lpstr>
      <vt:lpstr>Trajectory Planning</vt:lpstr>
      <vt:lpstr>Trajectory planning </vt:lpstr>
      <vt:lpstr>Evaluation</vt:lpstr>
      <vt:lpstr>Evaluation – (Straight FSM)</vt:lpstr>
      <vt:lpstr>Evaluation – (Intersection FSM)</vt:lpstr>
      <vt:lpstr>Evaluation – (Intersection FSM)</vt:lpstr>
      <vt:lpstr>Evaluation – (Intersection FSM)</vt:lpstr>
      <vt:lpstr>Evaluation – (Intersection FSM)</vt:lpstr>
      <vt:lpstr>Outlook</vt:lpstr>
      <vt:lpstr>PowerPoint 演示文稿</vt:lpstr>
      <vt:lpstr>Back-up </vt:lpstr>
      <vt:lpstr>Back-up</vt:lpstr>
      <vt:lpstr>Back-up</vt:lpstr>
      <vt:lpstr>Back-up</vt:lpstr>
      <vt:lpstr>Back-up</vt:lpstr>
      <vt:lpstr>Back-up</vt:lpstr>
      <vt:lpstr>Back-up</vt:lpstr>
      <vt:lpstr>Back-up</vt:lpstr>
      <vt:lpstr>Trajectory planning </vt:lpstr>
      <vt:lpstr>Back-up</vt:lpstr>
      <vt:lpstr>Behavior Planner – (Straight FSM)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ADP 151/20 Kolloqium</dc:title>
  <dc:creator>崔 羿</dc:creator>
  <cp:lastModifiedBy>崔 羿</cp:lastModifiedBy>
  <cp:revision>3</cp:revision>
  <dcterms:created xsi:type="dcterms:W3CDTF">2021-02-21T16:37:03Z</dcterms:created>
  <dcterms:modified xsi:type="dcterms:W3CDTF">2021-02-24T07:08:26Z</dcterms:modified>
</cp:coreProperties>
</file>